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3" r:id="rId3"/>
    <p:sldId id="312" r:id="rId4"/>
    <p:sldId id="313" r:id="rId5"/>
    <p:sldId id="292" r:id="rId6"/>
    <p:sldId id="311" r:id="rId7"/>
    <p:sldId id="294" r:id="rId8"/>
    <p:sldId id="295" r:id="rId9"/>
    <p:sldId id="291" r:id="rId10"/>
    <p:sldId id="290" r:id="rId11"/>
    <p:sldId id="296" r:id="rId12"/>
    <p:sldId id="297" r:id="rId13"/>
    <p:sldId id="307" r:id="rId14"/>
    <p:sldId id="298" r:id="rId15"/>
    <p:sldId id="300" r:id="rId16"/>
    <p:sldId id="310" r:id="rId17"/>
    <p:sldId id="309" r:id="rId18"/>
    <p:sldId id="299" r:id="rId19"/>
    <p:sldId id="301" r:id="rId20"/>
    <p:sldId id="302" r:id="rId21"/>
    <p:sldId id="303" r:id="rId22"/>
    <p:sldId id="304" r:id="rId23"/>
    <p:sldId id="305" r:id="rId24"/>
    <p:sldId id="306" r:id="rId25"/>
    <p:sldId id="308" r:id="rId26"/>
  </p:sldIdLst>
  <p:sldSz cx="9144000" cy="6858000" type="screen4x3"/>
  <p:notesSz cx="6669088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ADE0"/>
    <a:srgbClr val="44ADDC"/>
    <a:srgbClr val="469EDA"/>
    <a:srgbClr val="78A6DE"/>
    <a:srgbClr val="FFDB43"/>
    <a:srgbClr val="FFFF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36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155" y="2"/>
            <a:ext cx="288936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F8075-BD90-49E7-958D-0839138B062F}" type="datetimeFigureOut">
              <a:rPr lang="sv-SE" smtClean="0"/>
              <a:pPr/>
              <a:t>2019-03-22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36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155" y="9377363"/>
            <a:ext cx="288936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606D2-DB82-4C96-84E5-7B853AEDD27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4556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3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A9405-D351-498D-A03A-6C9D61A960BB}" type="datetimeFigureOut">
              <a:rPr lang="sv-SE" smtClean="0"/>
              <a:pPr/>
              <a:t>2019-03-22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9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2F4F3-E5F0-4FAA-A296-AA554BE531E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1852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r.uu.se/sv/?id=1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r.uu.se/sv/?id=1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r.uu.se/sv/?id=1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r.uu.se/sv/?id=1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r.uu.se/sv/?id=1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r.uu.se/sv/?id=1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r.uu.se/sv/?id=1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r.uu.se/sv/?id=1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cr.uu.se/sv/?id=1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r.uu.se/sv/?id=1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B18F-EF81-42A2-A8E7-794D7DCADE29}" type="datetimeFigureOut">
              <a:rPr lang="sv-SE" smtClean="0"/>
              <a:pPr/>
              <a:t>2019-03-22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4366-95A1-4E2D-B948-3B6842A709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430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B18F-EF81-42A2-A8E7-794D7DCADE29}" type="datetimeFigureOut">
              <a:rPr lang="sv-SE" smtClean="0"/>
              <a:pPr/>
              <a:t>2019-03-22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4366-95A1-4E2D-B948-3B6842A709D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93296"/>
            <a:ext cx="980755" cy="448345"/>
          </a:xfrm>
          <a:prstGeom prst="rect">
            <a:avLst/>
          </a:prstGeom>
        </p:spPr>
      </p:pic>
      <p:pic>
        <p:nvPicPr>
          <p:cNvPr id="9" name="Picture 2" descr="logo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97" y="6200019"/>
            <a:ext cx="1149297" cy="33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58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B18F-EF81-42A2-A8E7-794D7DCADE29}" type="datetimeFigureOut">
              <a:rPr lang="sv-SE" smtClean="0"/>
              <a:pPr/>
              <a:t>2019-03-22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4366-95A1-4E2D-B948-3B6842A709D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93296"/>
            <a:ext cx="980755" cy="448345"/>
          </a:xfrm>
          <a:prstGeom prst="rect">
            <a:avLst/>
          </a:prstGeom>
        </p:spPr>
      </p:pic>
      <p:pic>
        <p:nvPicPr>
          <p:cNvPr id="9" name="Picture 2" descr="logo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97" y="6200019"/>
            <a:ext cx="1149297" cy="33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9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B18F-EF81-42A2-A8E7-794D7DCADE29}" type="datetimeFigureOut">
              <a:rPr lang="sv-SE" smtClean="0"/>
              <a:pPr/>
              <a:t>2019-03-22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4366-95A1-4E2D-B948-3B6842A709D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93296"/>
            <a:ext cx="980755" cy="448345"/>
          </a:xfrm>
          <a:prstGeom prst="rect">
            <a:avLst/>
          </a:prstGeom>
        </p:spPr>
      </p:pic>
      <p:pic>
        <p:nvPicPr>
          <p:cNvPr id="1026" name="Picture 2" descr="logo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97" y="6237312"/>
            <a:ext cx="1149297" cy="33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80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B18F-EF81-42A2-A8E7-794D7DCADE29}" type="datetimeFigureOut">
              <a:rPr lang="sv-SE" smtClean="0"/>
              <a:pPr/>
              <a:t>2019-03-22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4366-95A1-4E2D-B948-3B6842A709D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93296"/>
            <a:ext cx="980755" cy="448345"/>
          </a:xfrm>
          <a:prstGeom prst="rect">
            <a:avLst/>
          </a:prstGeom>
        </p:spPr>
      </p:pic>
      <p:pic>
        <p:nvPicPr>
          <p:cNvPr id="9" name="Picture 2" descr="logo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97" y="6200019"/>
            <a:ext cx="1149297" cy="33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50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B18F-EF81-42A2-A8E7-794D7DCADE29}" type="datetimeFigureOut">
              <a:rPr lang="sv-SE" smtClean="0"/>
              <a:pPr/>
              <a:t>2019-03-22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4366-95A1-4E2D-B948-3B6842A709D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93296"/>
            <a:ext cx="980755" cy="448345"/>
          </a:xfrm>
          <a:prstGeom prst="rect">
            <a:avLst/>
          </a:prstGeom>
        </p:spPr>
      </p:pic>
      <p:pic>
        <p:nvPicPr>
          <p:cNvPr id="10" name="Picture 2" descr="logo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97" y="6200019"/>
            <a:ext cx="1149297" cy="33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7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B18F-EF81-42A2-A8E7-794D7DCADE29}" type="datetimeFigureOut">
              <a:rPr lang="sv-SE" smtClean="0"/>
              <a:pPr/>
              <a:t>2019-03-22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4366-95A1-4E2D-B948-3B6842A709D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93296"/>
            <a:ext cx="980755" cy="448345"/>
          </a:xfrm>
          <a:prstGeom prst="rect">
            <a:avLst/>
          </a:prstGeom>
        </p:spPr>
      </p:pic>
      <p:pic>
        <p:nvPicPr>
          <p:cNvPr id="12" name="Picture 2" descr="logo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97" y="6200019"/>
            <a:ext cx="1149297" cy="33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38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B18F-EF81-42A2-A8E7-794D7DCADE29}" type="datetimeFigureOut">
              <a:rPr lang="sv-SE" smtClean="0"/>
              <a:pPr/>
              <a:t>2019-03-22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4366-95A1-4E2D-B948-3B6842A709D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93296"/>
            <a:ext cx="980755" cy="448345"/>
          </a:xfrm>
          <a:prstGeom prst="rect">
            <a:avLst/>
          </a:prstGeom>
        </p:spPr>
      </p:pic>
      <p:pic>
        <p:nvPicPr>
          <p:cNvPr id="8" name="Picture 2" descr="logo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97" y="6200019"/>
            <a:ext cx="1149297" cy="33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28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B18F-EF81-42A2-A8E7-794D7DCADE29}" type="datetimeFigureOut">
              <a:rPr lang="sv-SE" smtClean="0"/>
              <a:pPr/>
              <a:t>2019-03-22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4366-95A1-4E2D-B948-3B6842A709D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93296"/>
            <a:ext cx="980755" cy="448345"/>
          </a:xfrm>
          <a:prstGeom prst="rect">
            <a:avLst/>
          </a:prstGeom>
        </p:spPr>
      </p:pic>
      <p:pic>
        <p:nvPicPr>
          <p:cNvPr id="7" name="Picture 2" descr="logo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97" y="6200019"/>
            <a:ext cx="1149297" cy="33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649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B18F-EF81-42A2-A8E7-794D7DCADE29}" type="datetimeFigureOut">
              <a:rPr lang="sv-SE" smtClean="0"/>
              <a:pPr/>
              <a:t>2019-03-22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4366-95A1-4E2D-B948-3B6842A709D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Picture 2" descr="logo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97" y="6200019"/>
            <a:ext cx="1149297" cy="33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52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B18F-EF81-42A2-A8E7-794D7DCADE29}" type="datetimeFigureOut">
              <a:rPr lang="sv-SE" smtClean="0"/>
              <a:pPr/>
              <a:t>2019-03-22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B4366-95A1-4E2D-B948-3B6842A709D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93296"/>
            <a:ext cx="980755" cy="448345"/>
          </a:xfrm>
          <a:prstGeom prst="rect">
            <a:avLst/>
          </a:prstGeom>
        </p:spPr>
      </p:pic>
      <p:pic>
        <p:nvPicPr>
          <p:cNvPr id="10" name="Picture 2" descr="logo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97" y="6200019"/>
            <a:ext cx="1149297" cy="33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69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3B18F-EF81-42A2-A8E7-794D7DCADE29}" type="datetimeFigureOut">
              <a:rPr lang="sv-SE" smtClean="0"/>
              <a:pPr/>
              <a:t>2019-03-22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B4366-95A1-4E2D-B948-3B6842A709D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850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Svenskt</a:t>
            </a:r>
            <a:r>
              <a:rPr lang="en-US" dirty="0">
                <a:solidFill>
                  <a:schemeClr val="tx1"/>
                </a:solidFill>
              </a:rPr>
              <a:t> Perioperativt Register</a:t>
            </a:r>
          </a:p>
          <a:p>
            <a:r>
              <a:rPr lang="en-US" dirty="0" err="1">
                <a:solidFill>
                  <a:schemeClr val="tx1"/>
                </a:solidFill>
              </a:rPr>
              <a:t>Förseningar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Nationell</a:t>
            </a:r>
            <a:r>
              <a:rPr lang="en-US" dirty="0">
                <a:solidFill>
                  <a:schemeClr val="tx1"/>
                </a:solidFill>
              </a:rPr>
              <a:t> standard</a:t>
            </a:r>
          </a:p>
          <a:p>
            <a:r>
              <a:rPr lang="en-US" dirty="0">
                <a:solidFill>
                  <a:schemeClr val="tx1"/>
                </a:solidFill>
              </a:rPr>
              <a:t>Gunnar Enlund</a:t>
            </a:r>
            <a:endParaRPr lang="sv-S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604" y="1916832"/>
            <a:ext cx="3572792" cy="163281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7343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3. Till vilka tidpunkter ska vi </a:t>
            </a:r>
            <a:br>
              <a:rPr lang="sv-SE" dirty="0"/>
            </a:br>
            <a:r>
              <a:rPr lang="sv-SE" dirty="0"/>
              <a:t>registrera en försening?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Utgångspunkt – Det som planerades som starttid för kl. 17:00 dagen innan.</a:t>
            </a:r>
            <a:br>
              <a:rPr lang="sv-SE" dirty="0"/>
            </a:br>
            <a:endParaRPr lang="sv-SE" dirty="0"/>
          </a:p>
          <a:p>
            <a:r>
              <a:rPr lang="sv-SE" dirty="0"/>
              <a:t>1. Relation till planerad Patienttid start?</a:t>
            </a:r>
          </a:p>
          <a:p>
            <a:r>
              <a:rPr lang="sv-SE" dirty="0"/>
              <a:t>2. Relation till planerad Operationstid start?</a:t>
            </a:r>
          </a:p>
          <a:p>
            <a:r>
              <a:rPr lang="sv-SE" dirty="0"/>
              <a:t>3. Vi ska registrera förseningar kopplade till både patienttid start och operationstid start?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4: Hur många förseningar per opsal?</a:t>
            </a:r>
            <a:br>
              <a:rPr lang="sv-SE" dirty="0"/>
            </a:br>
            <a:r>
              <a:rPr lang="sv-SE" dirty="0"/>
              <a:t>(2 svar är OK)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1. Bara </a:t>
            </a:r>
            <a:r>
              <a:rPr lang="sv-SE" dirty="0" err="1"/>
              <a:t>opsalens</a:t>
            </a:r>
            <a:r>
              <a:rPr lang="sv-SE" dirty="0"/>
              <a:t> första operation ska registreras</a:t>
            </a:r>
            <a:br>
              <a:rPr lang="sv-SE" dirty="0"/>
            </a:br>
            <a:endParaRPr lang="sv-SE" dirty="0"/>
          </a:p>
          <a:p>
            <a:r>
              <a:rPr lang="sv-SE" dirty="0"/>
              <a:t>2. Alla operationer på opsalen ska registreras?</a:t>
            </a:r>
            <a:br>
              <a:rPr lang="sv-SE" dirty="0"/>
            </a:br>
            <a:endParaRPr lang="sv-SE" dirty="0"/>
          </a:p>
          <a:p>
            <a:r>
              <a:rPr lang="sv-SE" dirty="0"/>
              <a:t>3. Detta gäller bara de elektiva operationerna</a:t>
            </a:r>
            <a:br>
              <a:rPr lang="sv-SE" dirty="0"/>
            </a:br>
            <a:endParaRPr lang="sv-SE" dirty="0"/>
          </a:p>
          <a:p>
            <a:r>
              <a:rPr lang="sv-SE" dirty="0"/>
              <a:t>4. Detta gäller alla operationerna.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5. Kan en opstart ha en eller flera orsaker till en försening?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r>
              <a:rPr lang="sv-SE" dirty="0"/>
              <a:t>1. Nej, bara den viktigaste orsaken ska registreras</a:t>
            </a:r>
          </a:p>
          <a:p>
            <a:endParaRPr lang="sv-SE" dirty="0"/>
          </a:p>
          <a:p>
            <a:r>
              <a:rPr lang="sv-SE" dirty="0"/>
              <a:t>2. Ja, alla orsaker ska registreras.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Nu fas 2 -Beskriv verkligheten!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Har vi fått med alla vanliga orsaker till förseningar?</a:t>
            </a:r>
          </a:p>
          <a:p>
            <a:endParaRPr lang="sv-SE" dirty="0"/>
          </a:p>
          <a:p>
            <a:r>
              <a:rPr lang="sv-SE" dirty="0"/>
              <a:t>Finns de vanligaste orsakerna som ni upplever hemma med bland de förslag som vi hittills har hittat?</a:t>
            </a:r>
          </a:p>
          <a:p>
            <a:r>
              <a:rPr lang="sv-SE" dirty="0"/>
              <a:t>Se listan!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Kod 1 - </a:t>
            </a:r>
            <a:r>
              <a:rPr lang="sv-SE" dirty="0" err="1"/>
              <a:t>Opsal</a:t>
            </a:r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271" y="2132856"/>
            <a:ext cx="8443562" cy="352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Formuleringar per kod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Ange kod + bokstav   (1 b)</a:t>
            </a:r>
          </a:p>
          <a:p>
            <a:r>
              <a:rPr lang="sv-SE" dirty="0"/>
              <a:t>Skriv sedan annan formulering om ni har en som är bättre!</a:t>
            </a:r>
          </a:p>
          <a:p>
            <a:r>
              <a:rPr lang="sv-SE" dirty="0">
                <a:highlight>
                  <a:srgbClr val="FFFF00"/>
                </a:highlight>
              </a:rPr>
              <a:t>1b: Det räcker att skriva ”Smittstädning”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  <a:p>
            <a:r>
              <a:rPr lang="sv-SE" dirty="0"/>
              <a:t>Vill  ni lägga till en extra kod, </a:t>
            </a:r>
            <a:br>
              <a:rPr lang="sv-SE" dirty="0"/>
            </a:br>
            <a:r>
              <a:rPr lang="sv-SE" dirty="0"/>
              <a:t>skriv nummer + x, och sedan förslaget</a:t>
            </a:r>
          </a:p>
          <a:p>
            <a:r>
              <a:rPr lang="sv-SE" dirty="0">
                <a:highlight>
                  <a:srgbClr val="FFFF00"/>
                </a:highlight>
              </a:rPr>
              <a:t>5x – Nytt förslag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2001ADF-5BF5-491B-899E-27EE7E87E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Kommentera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53208811-AEC7-4E46-9FE6-C7CAB4D3D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Kommenterar bara det som ni vill ändra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Eller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Ni har ett nytt förslag</a:t>
            </a:r>
          </a:p>
        </p:txBody>
      </p:sp>
    </p:spTree>
    <p:extLst>
      <p:ext uri="{BB962C8B-B14F-4D97-AF65-F5344CB8AC3E}">
        <p14:creationId xmlns:p14="http://schemas.microsoft.com/office/powerpoint/2010/main" val="2282907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Kod 1 - </a:t>
            </a:r>
            <a:r>
              <a:rPr lang="sv-SE" dirty="0" err="1"/>
              <a:t>Opsal</a:t>
            </a:r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271" y="2132856"/>
            <a:ext cx="8443562" cy="352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5722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Kod 2 - Utrustning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200561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Kod 3 - Patientrelaterat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628800"/>
            <a:ext cx="771204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SPORs orsaker blivit nationella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57542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Kod 4 – </a:t>
            </a:r>
            <a:r>
              <a:rPr lang="sv-SE" dirty="0" err="1"/>
              <a:t>Personal-relaterat</a:t>
            </a:r>
            <a:endParaRPr lang="sv-SE" dirty="0"/>
          </a:p>
        </p:txBody>
      </p:sp>
      <p:pic>
        <p:nvPicPr>
          <p:cNvPr id="409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7134869" cy="461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Kod 5 – </a:t>
            </a:r>
            <a:r>
              <a:rPr lang="sv-SE" dirty="0" err="1"/>
              <a:t>Situations-relaterad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200561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Kod 6 –</a:t>
            </a:r>
            <a:r>
              <a:rPr lang="sv-SE" dirty="0" err="1"/>
              <a:t>Per-operativt-relaterat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859998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Kod 7 – </a:t>
            </a:r>
            <a:r>
              <a:rPr lang="sv-SE" dirty="0" err="1"/>
              <a:t>Post-op-relaterat</a:t>
            </a:r>
            <a:endParaRPr lang="sv-SE" dirty="0"/>
          </a:p>
        </p:txBody>
      </p:sp>
      <p:pic>
        <p:nvPicPr>
          <p:cNvPr id="440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170" y="1916832"/>
            <a:ext cx="8289278" cy="24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Kod 8 - Övrigt</a:t>
            </a:r>
          </a:p>
        </p:txBody>
      </p:sp>
      <p:pic>
        <p:nvPicPr>
          <p:cNvPr id="450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810" y="1916832"/>
            <a:ext cx="845944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Mentimera på ett tag!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Vi sammanställer</a:t>
            </a:r>
          </a:p>
          <a:p>
            <a:r>
              <a:rPr lang="sv-SE" dirty="0"/>
              <a:t>Vi försöker komma i mål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65CED3C-BE28-4F99-9B01-81377296E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4791"/>
            <a:ext cx="8229600" cy="868363"/>
          </a:xfrm>
        </p:spPr>
        <p:txBody>
          <a:bodyPr>
            <a:normAutofit fontScale="90000"/>
          </a:bodyPr>
          <a:lstStyle/>
          <a:p>
            <a:r>
              <a:rPr lang="sv-SE" dirty="0"/>
              <a:t>Sena strykningar – nationell standard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6C8516B7-616A-4B2F-B528-4EFA654DF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93B6A22B-17AD-4EB1-BCD2-9FAB64D38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334" y="1012254"/>
            <a:ext cx="8229600" cy="574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27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58A860E-6D2B-4829-800F-3B1AA1F6B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Fått genomslag i Sverige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xmlns="" id="{11D2738B-DE1B-4D17-9DBD-A2FFA9A070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1552041"/>
            <a:ext cx="8229600" cy="503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530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1. SPORs strykningsorsaker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Störning = </a:t>
            </a:r>
          </a:p>
          <a:p>
            <a:r>
              <a:rPr lang="sv-SE" b="1" dirty="0"/>
              <a:t>Ombokning eller Sen strykning</a:t>
            </a:r>
            <a:br>
              <a:rPr lang="sv-SE" b="1" dirty="0"/>
            </a:br>
            <a:endParaRPr lang="sv-SE" b="1" dirty="0"/>
          </a:p>
          <a:p>
            <a:r>
              <a:rPr lang="sv-SE" b="1" dirty="0"/>
              <a:t>Ombokning är förändringar som sker fram till kl 17:00 dagen innan operationen</a:t>
            </a:r>
          </a:p>
          <a:p>
            <a:r>
              <a:rPr lang="sv-SE" b="1" dirty="0"/>
              <a:t>Sen strykning är det som sker efter</a:t>
            </a:r>
            <a:br>
              <a:rPr lang="sv-SE" b="1" dirty="0"/>
            </a:br>
            <a:r>
              <a:rPr lang="sv-SE" b="1" dirty="0"/>
              <a:t>kl. 17:00 dagen innan operationen</a:t>
            </a:r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8E7E606-E440-43A7-A6AC-EA37E593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Gårdagens utfall Uppsala 190221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xmlns="" id="{BCCBA8D8-7AD7-4A46-92C4-FDEBB006BA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262964"/>
            <a:ext cx="6768751" cy="543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0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Förseningsorsaker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b="1" dirty="0"/>
              <a:t>Dags för ny nationell </a:t>
            </a:r>
            <a:r>
              <a:rPr lang="sv-SE" b="1" dirty="0" err="1"/>
              <a:t>stanard</a:t>
            </a:r>
            <a:r>
              <a:rPr lang="sv-SE" b="1" dirty="0"/>
              <a:t/>
            </a:r>
            <a:br>
              <a:rPr lang="sv-SE" b="1" dirty="0"/>
            </a:br>
            <a:endParaRPr lang="sv-SE" b="1" dirty="0"/>
          </a:p>
          <a:p>
            <a:r>
              <a:rPr lang="sv-SE" dirty="0"/>
              <a:t>Vi noterar ofta att det skett något under dagen, som gör att operationsprogrammet drar över.</a:t>
            </a:r>
          </a:p>
          <a:p>
            <a:endParaRPr lang="sv-SE" dirty="0"/>
          </a:p>
          <a:p>
            <a:r>
              <a:rPr lang="sv-SE" dirty="0"/>
              <a:t>Hur ska vi kunna göra en analys som hjälper oss att hitta mönster?</a:t>
            </a:r>
            <a:br>
              <a:rPr lang="sv-SE" dirty="0"/>
            </a:br>
            <a:endParaRPr lang="sv-SE" dirty="0"/>
          </a:p>
          <a:p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Förra användarmötet oktober 2018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Diskuterade förseningsorsaker</a:t>
            </a:r>
          </a:p>
          <a:p>
            <a:r>
              <a:rPr lang="sv-SE" dirty="0"/>
              <a:t>Flera förslag kommit in  - se listan!</a:t>
            </a:r>
            <a:br>
              <a:rPr lang="sv-SE" dirty="0"/>
            </a:br>
            <a:endParaRPr lang="sv-SE" dirty="0"/>
          </a:p>
          <a:p>
            <a:r>
              <a:rPr lang="sv-SE" dirty="0"/>
              <a:t>Målet idag  - hitta bra formuleringar</a:t>
            </a:r>
          </a:p>
          <a:p>
            <a:r>
              <a:rPr lang="sv-SE" dirty="0"/>
              <a:t>Hjälp av Mentimeter</a:t>
            </a:r>
          </a:p>
          <a:p>
            <a:r>
              <a:rPr lang="sv-SE" dirty="0"/>
              <a:t>Ladda ner appen!</a:t>
            </a:r>
          </a:p>
          <a:p>
            <a:r>
              <a:rPr lang="sv-SE" b="1" dirty="0"/>
              <a:t>Logga in med 73 26 67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2: Hur lång tid ska ha gått innan en försening är värd att registrera?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10 minuter ?</a:t>
            </a:r>
          </a:p>
          <a:p>
            <a:r>
              <a:rPr lang="sv-SE" dirty="0"/>
              <a:t>15 minuter ?</a:t>
            </a:r>
          </a:p>
          <a:p>
            <a:r>
              <a:rPr lang="sv-SE" dirty="0"/>
              <a:t>20 minuter ?</a:t>
            </a:r>
          </a:p>
          <a:p>
            <a:r>
              <a:rPr lang="sv-SE" dirty="0"/>
              <a:t>30 minuter ?</a:t>
            </a:r>
            <a:br>
              <a:rPr lang="sv-SE" dirty="0"/>
            </a:br>
            <a:endParaRPr lang="sv-SE" dirty="0"/>
          </a:p>
          <a:p>
            <a:r>
              <a:rPr lang="sv-SE" dirty="0"/>
              <a:t>Kan vi få OPS att plinga när tiden har gått?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285</Words>
  <Application>Microsoft Office PowerPoint</Application>
  <PresentationFormat>Bildspel på skärmen (4:3)</PresentationFormat>
  <Paragraphs>77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26" baseType="lpstr">
      <vt:lpstr>Office Theme</vt:lpstr>
      <vt:lpstr>PowerPoint-presentation</vt:lpstr>
      <vt:lpstr>SPORs orsaker blivit nationella </vt:lpstr>
      <vt:lpstr>Sena strykningar – nationell standard</vt:lpstr>
      <vt:lpstr>Fått genomslag i Sverige</vt:lpstr>
      <vt:lpstr>1. SPORs strykningsorsaker</vt:lpstr>
      <vt:lpstr>Gårdagens utfall Uppsala 190221</vt:lpstr>
      <vt:lpstr>Förseningsorsaker</vt:lpstr>
      <vt:lpstr>Förra användarmötet oktober 2018</vt:lpstr>
      <vt:lpstr>2: Hur lång tid ska ha gått innan en försening är värd att registrera?</vt:lpstr>
      <vt:lpstr>3. Till vilka tidpunkter ska vi  registrera en försening?</vt:lpstr>
      <vt:lpstr>4: Hur många förseningar per opsal? (2 svar är OK)</vt:lpstr>
      <vt:lpstr>5. Kan en opstart ha en eller flera orsaker till en försening? </vt:lpstr>
      <vt:lpstr>Nu fas 2 -Beskriv verkligheten!</vt:lpstr>
      <vt:lpstr>Kod 1 - Opsal</vt:lpstr>
      <vt:lpstr>Formuleringar per kod</vt:lpstr>
      <vt:lpstr>Kommentera</vt:lpstr>
      <vt:lpstr>Kod 1 - Opsal</vt:lpstr>
      <vt:lpstr>Kod 2 - Utrustning</vt:lpstr>
      <vt:lpstr>Kod 3 - Patientrelaterat</vt:lpstr>
      <vt:lpstr>Kod 4 – Personal-relaterat</vt:lpstr>
      <vt:lpstr>Kod 5 – Situations-relaterad</vt:lpstr>
      <vt:lpstr>Kod 6 –Per-operativt-relaterat</vt:lpstr>
      <vt:lpstr>Kod 7 – Post-op-relaterat</vt:lpstr>
      <vt:lpstr>Kod 8 - Övrigt</vt:lpstr>
      <vt:lpstr>Mentimera på ett tag!</vt:lpstr>
    </vt:vector>
  </TitlesOfParts>
  <Company>Engelska parken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Engblom</dc:creator>
  <cp:lastModifiedBy>Spetz, Peter</cp:lastModifiedBy>
  <cp:revision>112</cp:revision>
  <cp:lastPrinted>2017-02-13T07:39:46Z</cp:lastPrinted>
  <dcterms:created xsi:type="dcterms:W3CDTF">2017-02-07T14:09:10Z</dcterms:created>
  <dcterms:modified xsi:type="dcterms:W3CDTF">2019-03-22T09:46:53Z</dcterms:modified>
</cp:coreProperties>
</file>