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6" r:id="rId10"/>
    <p:sldId id="267" r:id="rId11"/>
    <p:sldId id="263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5CB0E-B5D9-435C-94C0-79F09EAA7AAA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42F16-1CEA-40AB-A5B4-7DB3A69961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366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2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02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079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52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1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80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43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40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5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8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6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A174-4373-4D72-A878-2BB1E441CFA9}" type="datetimeFigureOut">
              <a:rPr lang="sv-SE" smtClean="0"/>
              <a:t>2013-03-26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863A-AE8E-4F73-AA3D-3F61E01F01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8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onica.hellqvist@dll.se" TargetMode="External"/><Relationship Id="rId2" Type="http://schemas.openxmlformats.org/officeDocument/2006/relationships/hyperlink" Target="mailto:peter.spetz@dll.s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por@dll.s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r.uu.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dd.dll.se\dll$\Alla\Uppdrag%20och%20projekt\SPOR\Arbetsmaterial\N&#228;sta%20m&#246;te%20och%20m&#246;teskalender\2012-11-29\www.periop.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2400" cy="1470025"/>
          </a:xfrm>
        </p:spPr>
        <p:txBody>
          <a:bodyPr>
            <a:noAutofit/>
          </a:bodyPr>
          <a:lstStyle/>
          <a:p>
            <a:r>
              <a:rPr lang="sv-SE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6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införandeprojekt Sörmland 2012-13</a:t>
            </a:r>
            <a:endParaRPr lang="sv-SE" sz="6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Användarmötet SPOR 22/3 2013</a:t>
            </a:r>
          </a:p>
          <a:p>
            <a:r>
              <a:rPr lang="sv-SE" dirty="0" smtClean="0"/>
              <a:t>PETER SPETZ</a:t>
            </a:r>
          </a:p>
          <a:p>
            <a:r>
              <a:rPr lang="sv-SE" dirty="0" smtClean="0"/>
              <a:t>Mälarsjukhuset Eskilstuna</a:t>
            </a:r>
          </a:p>
          <a:p>
            <a:r>
              <a:rPr lang="sv-SE" dirty="0" smtClean="0"/>
              <a:t>Tel 016-103932</a:t>
            </a:r>
          </a:p>
          <a:p>
            <a:r>
              <a:rPr lang="sv-SE" dirty="0" smtClean="0"/>
              <a:t>peter.spetz@dll.se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6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5     Kontakt tagen med UCR 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Pilotprojektet</a:t>
            </a:r>
          </a:p>
          <a:p>
            <a:r>
              <a:rPr lang="sv-SE" dirty="0" smtClean="0"/>
              <a:t>Projektledaren även med i SPOR centralt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37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ffectLst/>
              </a:rPr>
              <a:t>6     Tillsätta projektgrupp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>
                <a:hlinkClick r:id="rId2"/>
              </a:rPr>
              <a:t>peter.spetz@dll.se</a:t>
            </a:r>
            <a:r>
              <a:rPr lang="sv-SE" dirty="0" smtClean="0"/>
              <a:t> – projektledare, SPOR kontakt Eskilstuna/Katrineholm, anestesiläkare</a:t>
            </a:r>
          </a:p>
          <a:p>
            <a:r>
              <a:rPr lang="sv-SE" dirty="0" smtClean="0">
                <a:hlinkClick r:id="rId3"/>
              </a:rPr>
              <a:t>monica.hellqvist@dll.se</a:t>
            </a:r>
            <a:r>
              <a:rPr lang="sv-SE" dirty="0" smtClean="0"/>
              <a:t> – IT representant, </a:t>
            </a:r>
            <a:r>
              <a:rPr lang="sv-SE" dirty="0" err="1" smtClean="0"/>
              <a:t>ordf</a:t>
            </a:r>
            <a:r>
              <a:rPr lang="sv-SE" dirty="0" smtClean="0"/>
              <a:t> </a:t>
            </a:r>
            <a:r>
              <a:rPr lang="sv-SE" dirty="0" err="1" smtClean="0"/>
              <a:t>Orbitägar</a:t>
            </a:r>
            <a:r>
              <a:rPr lang="sv-SE" dirty="0" smtClean="0"/>
              <a:t>-gruppen, van projektledare, kan O5 utan och innan</a:t>
            </a:r>
          </a:p>
          <a:p>
            <a:r>
              <a:rPr lang="sv-SE" dirty="0" smtClean="0"/>
              <a:t>1 ansköt från vardera sjukhuset</a:t>
            </a:r>
          </a:p>
          <a:p>
            <a:r>
              <a:rPr lang="sv-SE" dirty="0" smtClean="0"/>
              <a:t>1 </a:t>
            </a:r>
            <a:r>
              <a:rPr lang="sv-SE" dirty="0" err="1" smtClean="0"/>
              <a:t>opsköt</a:t>
            </a:r>
            <a:r>
              <a:rPr lang="sv-SE" dirty="0" smtClean="0"/>
              <a:t> </a:t>
            </a:r>
            <a:r>
              <a:rPr lang="sv-SE" dirty="0" err="1" smtClean="0"/>
              <a:t>fr</a:t>
            </a:r>
            <a:r>
              <a:rPr lang="sv-SE" dirty="0" smtClean="0"/>
              <a:t> KSK och NLN. </a:t>
            </a:r>
          </a:p>
          <a:p>
            <a:r>
              <a:rPr lang="sv-SE" dirty="0" smtClean="0"/>
              <a:t>1 </a:t>
            </a:r>
            <a:r>
              <a:rPr lang="sv-SE" dirty="0" err="1" smtClean="0"/>
              <a:t>usk</a:t>
            </a:r>
            <a:r>
              <a:rPr lang="sv-SE" dirty="0" smtClean="0"/>
              <a:t> från MSE </a:t>
            </a:r>
          </a:p>
          <a:p>
            <a:r>
              <a:rPr lang="sv-SE" dirty="0" smtClean="0"/>
              <a:t>1 UVA sköt MSE</a:t>
            </a:r>
          </a:p>
          <a:p>
            <a:r>
              <a:rPr lang="sv-SE" dirty="0" smtClean="0"/>
              <a:t>1 sekreterare</a:t>
            </a:r>
          </a:p>
          <a:p>
            <a:r>
              <a:rPr lang="sv-SE" dirty="0" smtClean="0"/>
              <a:t>1 </a:t>
            </a:r>
            <a:r>
              <a:rPr lang="sv-SE" dirty="0" err="1" smtClean="0"/>
              <a:t>kvalitessamordnare</a:t>
            </a:r>
            <a:r>
              <a:rPr lang="sv-SE" dirty="0" smtClean="0"/>
              <a:t>/ statistik – sköt</a:t>
            </a:r>
          </a:p>
          <a:p>
            <a:r>
              <a:rPr lang="sv-SE" dirty="0" smtClean="0"/>
              <a:t>1 </a:t>
            </a:r>
            <a:r>
              <a:rPr lang="sv-SE" dirty="0" err="1" smtClean="0"/>
              <a:t>anläk</a:t>
            </a:r>
            <a:r>
              <a:rPr lang="sv-SE" dirty="0" smtClean="0"/>
              <a:t> från NLN saknades (personalbrist)</a:t>
            </a:r>
          </a:p>
          <a:p>
            <a:r>
              <a:rPr lang="sv-SE" dirty="0" smtClean="0"/>
              <a:t>Operatörer och planeringssköterskor kontaktades </a:t>
            </a:r>
            <a:r>
              <a:rPr lang="sv-SE" dirty="0" err="1" smtClean="0"/>
              <a:t>v.b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96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effectLst/>
              </a:rPr>
              <a:t>7     Upprätta tidsplan</a:t>
            </a:r>
            <a:endParaRPr lang="sv-SE" dirty="0">
              <a:ea typeface="Calibri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Sörmland med i pilotprojektet vilket snabbat på införandet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Projektstart ve 44 2012. 2 förberedande möten. Info ut till organisationen.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Projektgrupp (PG) 5 gemensamma möte (varav ett video/tel) ve 48/2012 tom ve 7/2013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Lokala mindre förändringar i O5 sker i </a:t>
            </a:r>
            <a:r>
              <a:rPr lang="sv-SE" dirty="0" err="1" smtClean="0"/>
              <a:t>smb</a:t>
            </a:r>
            <a:r>
              <a:rPr lang="sv-SE" dirty="0" smtClean="0"/>
              <a:t> med planerad uppdatering till O5.</a:t>
            </a:r>
            <a:r>
              <a:rPr lang="sv-SE" sz="2400" dirty="0" smtClean="0"/>
              <a:t>2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PG Uppföljning/avstämning ve 18/2013 efter uppdatering av O5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Avvaktar O5 exportfunktion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Förhoppningsvis juni 2013 kopplar IT upp mot UCR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Deadline leverans  senast 15/8; förhoppningsvis retroaktivt från 15/12 2012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59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effectLst/>
              </a:rPr>
              <a:t>8</a:t>
            </a:r>
            <a:r>
              <a:rPr lang="sv-SE" sz="2700" dirty="0" smtClean="0">
                <a:effectLst/>
              </a:rPr>
              <a:t>-1</a:t>
            </a:r>
            <a:r>
              <a:rPr lang="sv-SE" dirty="0" smtClean="0">
                <a:effectLst/>
              </a:rPr>
              <a:t>     Förstudie på sjukhuset/kliniken genomförd  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9654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Variabellistan – vilka variabler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måste exporteras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vill vi exportera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ä</a:t>
            </a:r>
            <a:r>
              <a:rPr lang="sv-SE" dirty="0" smtClean="0"/>
              <a:t>r av någon orsak tveksamma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 smtClean="0"/>
              <a:t>Finns dom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 smtClean="0"/>
              <a:t>Kan dom exporteras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 smtClean="0"/>
              <a:t>Måste dubbelregistrering göras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skall inte exporteras i ett första skede</a:t>
            </a:r>
          </a:p>
          <a:p>
            <a:pPr marL="1371600" lvl="2" indent="-514350">
              <a:buFont typeface="+mj-lt"/>
              <a:buAutoNum type="arabicPeriod"/>
            </a:pPr>
            <a:r>
              <a:rPr lang="sv-SE" dirty="0" smtClean="0"/>
              <a:t>Finns i journalsystemet kan ej exporteras 240; 645; 650; 670</a:t>
            </a:r>
          </a:p>
          <a:p>
            <a:pPr marL="1371600" lvl="2" indent="-514350">
              <a:buFont typeface="+mj-lt"/>
              <a:buAutoNum type="arabicPeriod"/>
            </a:pPr>
            <a:r>
              <a:rPr lang="sv-SE" dirty="0" smtClean="0"/>
              <a:t>Tidsregistreringar 510; 515; 520; 525; 545; 555; 560; 580;</a:t>
            </a:r>
          </a:p>
          <a:p>
            <a:pPr marL="1371600" lvl="2" indent="-514350">
              <a:buFont typeface="+mj-lt"/>
              <a:buAutoNum type="arabicPeriod"/>
            </a:pP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82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8</a:t>
            </a:r>
            <a:r>
              <a:rPr lang="sv-SE" sz="2700" dirty="0" smtClean="0">
                <a:effectLst/>
              </a:rPr>
              <a:t>-2</a:t>
            </a:r>
            <a:r>
              <a:rPr lang="sv-SE" dirty="0" smtClean="0">
                <a:effectLst/>
              </a:rPr>
              <a:t>     Förstudie på sjukhuset/kliniken genomförd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Val av anslutningsmetod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Översättningstabeller - listor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320 Akuta planering 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335 + 690 + 810 Planerad / verklig eftervårdsnivå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445 Strykningsorsak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590 Operationssalar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595 Operationsklinik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820 Smärta </a:t>
            </a:r>
            <a:r>
              <a:rPr lang="sv-SE" dirty="0" err="1" smtClean="0"/>
              <a:t>postop</a:t>
            </a:r>
            <a:endParaRPr lang="sv-SE" dirty="0" smtClean="0"/>
          </a:p>
          <a:p>
            <a:pPr marL="914400" lvl="1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22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9</a:t>
            </a:r>
            <a:r>
              <a:rPr lang="sv-SE" sz="2700" dirty="0" smtClean="0">
                <a:effectLst/>
              </a:rPr>
              <a:t>-1</a:t>
            </a:r>
            <a:r>
              <a:rPr lang="sv-SE" dirty="0" smtClean="0">
                <a:effectLst/>
              </a:rPr>
              <a:t>     Lokalt utbildningsprojekt i nationella definitioner (SPOR)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325 akut planering: Översättningstabell eller förändring. Operatörskollegiet säger OK till SFAI (=SPOR) definitionen med tillägg &gt;24 timmar. O5 måste modifieras – till dess översättningstabell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340 + 345 längd/vikt: Obligatorisk i </a:t>
            </a:r>
            <a:r>
              <a:rPr lang="sv-SE" dirty="0" err="1" smtClean="0"/>
              <a:t>opanmälan</a:t>
            </a:r>
            <a:r>
              <a:rPr lang="sv-SE" dirty="0"/>
              <a:t> </a:t>
            </a:r>
            <a:r>
              <a:rPr lang="sv-SE" dirty="0" smtClean="0"/>
              <a:t>men fuskas med 0,1; 1; 10 kg </a:t>
            </a:r>
            <a:r>
              <a:rPr lang="sv-SE" dirty="0" err="1" smtClean="0"/>
              <a:t>resp</a:t>
            </a:r>
            <a:r>
              <a:rPr lang="sv-SE" dirty="0" smtClean="0"/>
              <a:t> cm. Uppstramning på krav + läs/skrivbart i operationsfasen för uppdateringsmöjlighet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350 ASA-klass: Orsakar livlig debatt om definitionerna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360 + 362: Rökare, rökavvänjning: Operationskollegiet säger ”OK självklart” till </a:t>
            </a:r>
            <a:r>
              <a:rPr lang="sv-SE" dirty="0" err="1" smtClean="0"/>
              <a:t>reg</a:t>
            </a:r>
            <a:r>
              <a:rPr lang="sv-SE" dirty="0" smtClean="0"/>
              <a:t> av detta i anmälan till op. Blir obligatorisk ruta.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56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9</a:t>
            </a:r>
            <a:r>
              <a:rPr lang="sv-SE" sz="2700" dirty="0" smtClean="0">
                <a:effectLst/>
              </a:rPr>
              <a:t>-2</a:t>
            </a:r>
            <a:r>
              <a:rPr lang="sv-SE" dirty="0" smtClean="0">
                <a:effectLst/>
              </a:rPr>
              <a:t>     Lokalt utbildningsprojekt i nationella definitioner (SPOR)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Strykningsorsaker (störningar)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Fr.a. av intresse från planeringssköterskor.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Översättningstabell gjord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PG föreslår att vi byter helt till SPOR standarden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dirty="0" smtClean="0"/>
              <a:t>Gravid + Vårdgaranti ej uppfylld - saknas i så fall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dirty="0" smtClean="0"/>
              <a:t>Att bättre kunna jämföra sig gentemot andra starkt argument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Väntar svar i början av mars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dirty="0" smtClean="0"/>
              <a:t>Om ändring – hur fungerar det med två typer av störningsorsaker som en tid kommer att ligga parallellt i systemen?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59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9</a:t>
            </a:r>
            <a:r>
              <a:rPr lang="sv-SE" sz="2700" dirty="0" smtClean="0">
                <a:effectLst/>
              </a:rPr>
              <a:t>-3</a:t>
            </a:r>
            <a:r>
              <a:rPr lang="sv-SE" dirty="0" smtClean="0">
                <a:effectLst/>
              </a:rPr>
              <a:t>     Lokalt utbildningsprojekt i nationella definitioner (SPOR)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610 anestesikoder: KVÅ som börjar på S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Redan infört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Diskussioner om tillämpning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Önskan om bättre inmatningsmodul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630/631/632 WHO checklista: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Redan infört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Uppdaterar rutiner </a:t>
            </a:r>
            <a:r>
              <a:rPr lang="sv-SE" dirty="0" err="1" smtClean="0"/>
              <a:t>krin</a:t>
            </a:r>
            <a:r>
              <a:rPr lang="sv-SE" dirty="0" smtClean="0"/>
              <a:t> användandet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Önskemål om förändring i lokala skrivningen av 632 Sign </a:t>
            </a:r>
            <a:r>
              <a:rPr lang="sv-SE" dirty="0" err="1" smtClean="0"/>
              <a:t>out</a:t>
            </a:r>
            <a:r>
              <a:rPr lang="sv-SE" dirty="0" smtClean="0"/>
              <a:t> för att underlätta samtidig registrering av genomförda </a:t>
            </a:r>
            <a:r>
              <a:rPr lang="sv-SE" dirty="0" err="1" smtClean="0"/>
              <a:t>op</a:t>
            </a:r>
            <a:r>
              <a:rPr lang="sv-SE" dirty="0" smtClean="0"/>
              <a:t>/an koder, diagnoser, kir </a:t>
            </a:r>
            <a:r>
              <a:rPr lang="sv-SE" dirty="0" err="1" smtClean="0"/>
              <a:t>Apgar</a:t>
            </a:r>
            <a:r>
              <a:rPr lang="sv-SE" dirty="0" smtClean="0"/>
              <a:t>, anestesikomplikationer mm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5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sv-SE" sz="4000" dirty="0" smtClean="0">
                <a:effectLst/>
              </a:rPr>
              <a:t>9</a:t>
            </a:r>
            <a:r>
              <a:rPr lang="sv-SE" sz="2400" dirty="0" smtClean="0">
                <a:effectLst/>
              </a:rPr>
              <a:t>-4</a:t>
            </a:r>
            <a:r>
              <a:rPr lang="sv-SE" sz="4000" dirty="0" smtClean="0">
                <a:effectLst/>
              </a:rPr>
              <a:t>    Lokalt utbildningsprojekt i nationella definitioner (SPOR) 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680/685 </a:t>
            </a:r>
            <a:r>
              <a:rPr lang="sv-SE" dirty="0" err="1" smtClean="0"/>
              <a:t>peroperativa</a:t>
            </a:r>
            <a:r>
              <a:rPr lang="sv-SE" dirty="0" smtClean="0"/>
              <a:t> komplikationer: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Redan infört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Egenkomponerat inmatningsfält – väntar på O5 modul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Orsakat – och förväntas orsaka livlig debatt om hur tolka vissa av komplikationerna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”Att inte registrera en komplikation är den största synden av alla”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Komplikationsfrekvens under 10(8)% är ett misslyckande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Mer att jämföra med det norska ”</a:t>
            </a:r>
            <a:r>
              <a:rPr lang="sv-SE" dirty="0" err="1" smtClean="0"/>
              <a:t>nästanolycka</a:t>
            </a:r>
            <a:r>
              <a:rPr lang="sv-SE" dirty="0" smtClean="0"/>
              <a:t>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Attitydskapande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21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sv-SE" sz="4000" dirty="0" smtClean="0">
                <a:effectLst/>
                <a:latin typeface="+mj-lt"/>
              </a:rPr>
              <a:t>9</a:t>
            </a:r>
            <a:r>
              <a:rPr lang="sv-SE" sz="2400" dirty="0" smtClean="0">
                <a:effectLst/>
                <a:latin typeface="+mj-lt"/>
              </a:rPr>
              <a:t>-5</a:t>
            </a:r>
            <a:r>
              <a:rPr lang="sv-SE" sz="4000" dirty="0" smtClean="0">
                <a:effectLst/>
                <a:latin typeface="+mj-lt"/>
              </a:rPr>
              <a:t>     Lokalt utbildningsprojekt i nationella definitioner (SPOR) </a:t>
            </a:r>
            <a:endParaRPr lang="sv-SE" sz="4000" dirty="0" smtClean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820 smärta postoperativt: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Registreras redan (- ibland)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Information om varför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Behåller beteckningen ”VAS” trots vi </a:t>
            </a:r>
            <a:r>
              <a:rPr lang="sv-SE" dirty="0" err="1" smtClean="0"/>
              <a:t>reg</a:t>
            </a:r>
            <a:r>
              <a:rPr lang="sv-SE" dirty="0" smtClean="0"/>
              <a:t> ”NRS”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830 Illamående </a:t>
            </a:r>
            <a:r>
              <a:rPr lang="sv-SE" dirty="0" err="1" smtClean="0"/>
              <a:t>postop</a:t>
            </a:r>
            <a:r>
              <a:rPr lang="sv-SE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Registreras redan (- ibland)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Information om varför och varför ”bara” tre nivåer</a:t>
            </a:r>
          </a:p>
        </p:txBody>
      </p:sp>
    </p:spTree>
    <p:extLst>
      <p:ext uri="{BB962C8B-B14F-4D97-AF65-F5344CB8AC3E}">
        <p14:creationId xmlns:p14="http://schemas.microsoft.com/office/powerpoint/2010/main" val="32923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SÖRMLAND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Mälarsjukhuset Eskilstuna (MSE) – COP + </a:t>
            </a:r>
            <a:r>
              <a:rPr lang="sv-SE" dirty="0" err="1" smtClean="0"/>
              <a:t>ögonop</a:t>
            </a:r>
            <a:r>
              <a:rPr lang="sv-SE" dirty="0" smtClean="0"/>
              <a:t> + </a:t>
            </a:r>
            <a:r>
              <a:rPr lang="sv-SE" dirty="0" err="1" smtClean="0"/>
              <a:t>tandop</a:t>
            </a:r>
            <a:endParaRPr lang="sv-SE" dirty="0" smtClean="0"/>
          </a:p>
          <a:p>
            <a:r>
              <a:rPr lang="sv-SE" dirty="0" smtClean="0"/>
              <a:t>Kullbergska sjukhuset Katrineholm (KSK) – op. </a:t>
            </a:r>
            <a:r>
              <a:rPr lang="sv-SE" dirty="0" err="1" smtClean="0"/>
              <a:t>Adminsitrativt</a:t>
            </a:r>
            <a:r>
              <a:rPr lang="sv-SE" dirty="0" smtClean="0"/>
              <a:t> kopplat med MSE</a:t>
            </a:r>
          </a:p>
          <a:p>
            <a:r>
              <a:rPr lang="sv-SE" dirty="0" smtClean="0"/>
              <a:t>Nyköpings lasarett (NLN) – </a:t>
            </a:r>
            <a:r>
              <a:rPr lang="sv-SE" dirty="0" err="1" smtClean="0"/>
              <a:t>op</a:t>
            </a:r>
            <a:endParaRPr lang="sv-SE" dirty="0" smtClean="0"/>
          </a:p>
          <a:p>
            <a:r>
              <a:rPr lang="sv-SE" dirty="0" smtClean="0"/>
              <a:t>Gemensamt operationsplaneringssystem</a:t>
            </a:r>
          </a:p>
          <a:p>
            <a:pPr lvl="1"/>
            <a:r>
              <a:rPr lang="sv-SE" dirty="0" smtClean="0"/>
              <a:t>nyligen uppgraderat till Orbit 5 (</a:t>
            </a:r>
            <a:r>
              <a:rPr lang="sv-SE" dirty="0" err="1" smtClean="0"/>
              <a:t>vt</a:t>
            </a:r>
            <a:r>
              <a:rPr lang="sv-SE" dirty="0" smtClean="0"/>
              <a:t> 2012)</a:t>
            </a:r>
          </a:p>
          <a:p>
            <a:pPr lvl="1"/>
            <a:r>
              <a:rPr lang="sv-SE" dirty="0" smtClean="0"/>
              <a:t>identisk databas </a:t>
            </a:r>
          </a:p>
          <a:p>
            <a:pPr lvl="1"/>
            <a:r>
              <a:rPr lang="sv-SE" dirty="0" smtClean="0"/>
              <a:t>förhoppningsvis likadant handhavande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84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sv-SE" sz="4000" dirty="0" smtClean="0">
                <a:effectLst/>
              </a:rPr>
              <a:t>9</a:t>
            </a:r>
            <a:r>
              <a:rPr lang="sv-SE" sz="2200" dirty="0" smtClean="0">
                <a:effectLst/>
              </a:rPr>
              <a:t>-6</a:t>
            </a:r>
            <a:r>
              <a:rPr lang="sv-SE" sz="4000" dirty="0" smtClean="0">
                <a:effectLst/>
              </a:rPr>
              <a:t>     Lokalt utbildningsprojekt i nationella definitioner (SPOR)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840 + 845 Postoperativa komplikationer: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Nyinförs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Motivering gentemot personalen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Motivering till </a:t>
            </a:r>
            <a:r>
              <a:rPr lang="sv-SE" dirty="0" err="1" smtClean="0"/>
              <a:t>SFAIs</a:t>
            </a:r>
            <a:r>
              <a:rPr lang="sv-SE" dirty="0" smtClean="0"/>
              <a:t> komplikationslista som inte är gjord direkt för </a:t>
            </a:r>
            <a:r>
              <a:rPr lang="sv-SE" dirty="0" err="1" smtClean="0"/>
              <a:t>postop</a:t>
            </a:r>
            <a:endParaRPr lang="sv-SE" dirty="0" smtClean="0"/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Inkopplas vid uppdatering till version O5.</a:t>
            </a:r>
            <a:r>
              <a:rPr lang="sv-SE" sz="2000" dirty="0" smtClean="0"/>
              <a:t>2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243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10    Patientinformation 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385392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Juridiskt klar 15/12 2012; bakåtexport kan göras från detta datum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sz="2400" dirty="0" smtClean="0"/>
              <a:t>Kallelse till operation med standardtext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sz="2400" dirty="0" smtClean="0"/>
              <a:t>Affischer i väntrum AKM, OP, UVA (för akuta operationer som ej kallas)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”Pärm” till v-chefer som kan bli involverade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sz="2400" dirty="0" smtClean="0"/>
              <a:t>För vidareinformation inom egen klinik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sz="2400" dirty="0" smtClean="0"/>
              <a:t>Affischer att sättas upp i väntrum, avdelningar mm bifogas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Utlägg av ovan pärm på intranätet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Utlägg av patientinformation på </a:t>
            </a:r>
            <a:r>
              <a:rPr lang="sv-SE" sz="2800" dirty="0" err="1" smtClean="0"/>
              <a:t>Lt</a:t>
            </a:r>
            <a:r>
              <a:rPr lang="sv-SE" sz="2800" dirty="0" smtClean="0"/>
              <a:t> hemsida</a:t>
            </a:r>
          </a:p>
        </p:txBody>
      </p:sp>
    </p:spTree>
    <p:extLst>
      <p:ext uri="{BB962C8B-B14F-4D97-AF65-F5344CB8AC3E}">
        <p14:creationId xmlns:p14="http://schemas.microsoft.com/office/powerpoint/2010/main" val="4748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11</a:t>
            </a:r>
            <a:r>
              <a:rPr lang="sv-SE" baseline="0" dirty="0" smtClean="0">
                <a:effectLst/>
              </a:rPr>
              <a:t>    </a:t>
            </a:r>
            <a:r>
              <a:rPr lang="sv-SE" dirty="0" smtClean="0">
                <a:effectLst/>
              </a:rPr>
              <a:t>Hantering av patienter som inte vill bli registrerade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Rutin för att hantera patienter som ej önskar deltaga i kvalitetsregister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Landstingets befintliga rutin; fungerar ej för SPOR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dirty="0" smtClean="0"/>
              <a:t>Går ej att hämta ut data från registreringen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dirty="0" smtClean="0"/>
              <a:t>Datalagsmässigt förbjudet att köra ”nej-listor” inför export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Önskemål att avstå gäller per behandlingstillfälle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Bockruta införs i O5 – kopplat till enskilt behandlingstillfälle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Landstingets centrala rutin måste gälla men </a:t>
            </a:r>
            <a:r>
              <a:rPr lang="sv-SE" u="sng" dirty="0" smtClean="0"/>
              <a:t>dessutom</a:t>
            </a:r>
            <a:r>
              <a:rPr lang="sv-SE" dirty="0" smtClean="0"/>
              <a:t> mailas till </a:t>
            </a:r>
            <a:r>
              <a:rPr lang="sv-SE" dirty="0" smtClean="0">
                <a:hlinkClick r:id="rId2"/>
              </a:rPr>
              <a:t>spor@dll.se</a:t>
            </a:r>
            <a:r>
              <a:rPr lang="sv-SE" dirty="0" smtClean="0"/>
              <a:t> för registrering i O5 av sekreterare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Rutin för sekreterare hur registrering skall gå till (en centralt för alla tre sjukhusen)</a:t>
            </a:r>
          </a:p>
          <a:p>
            <a:pPr marL="400050" lvl="1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71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effectLst/>
              </a:rPr>
              <a:t>12    Registrering av sjukhus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Listor framtagna: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Operationssalar samt </a:t>
            </a:r>
            <a:r>
              <a:rPr lang="sv-SE" dirty="0" err="1" smtClean="0"/>
              <a:t>övr</a:t>
            </a:r>
            <a:r>
              <a:rPr lang="sv-SE" dirty="0" smtClean="0"/>
              <a:t> ställen där ingrepp &amp; </a:t>
            </a:r>
            <a:r>
              <a:rPr lang="sv-SE" dirty="0" err="1" smtClean="0"/>
              <a:t>beh</a:t>
            </a:r>
            <a:r>
              <a:rPr lang="sv-SE" dirty="0" smtClean="0"/>
              <a:t> kan utföras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Sjukhus med HSAID nummer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Opererande kliniker med HSAID nummer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Lokala kontaktpersoner + IT med tillgång med HSAID nummer</a:t>
            </a:r>
          </a:p>
        </p:txBody>
      </p:sp>
    </p:spTree>
    <p:extLst>
      <p:ext uri="{BB962C8B-B14F-4D97-AF65-F5344CB8AC3E}">
        <p14:creationId xmlns:p14="http://schemas.microsoft.com/office/powerpoint/2010/main" val="6776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13    Implementation av anslutningen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Påbörjas </a:t>
            </a:r>
            <a:r>
              <a:rPr lang="sv-SE" dirty="0" err="1" smtClean="0"/>
              <a:t>vt</a:t>
            </a:r>
            <a:r>
              <a:rPr lang="sv-SE" dirty="0" smtClean="0"/>
              <a:t> 2013</a:t>
            </a:r>
          </a:p>
          <a:p>
            <a:pPr lvl="1"/>
            <a:r>
              <a:rPr lang="sv-SE" dirty="0" smtClean="0"/>
              <a:t>Kontakt tagna mellan IT och UCR redan vid pilotprojektet</a:t>
            </a:r>
          </a:p>
          <a:p>
            <a:pPr lvl="1"/>
            <a:r>
              <a:rPr lang="sv-SE" dirty="0" smtClean="0"/>
              <a:t>Kunskaper om överföringsformat mm finns på IT</a:t>
            </a:r>
          </a:p>
          <a:p>
            <a:r>
              <a:rPr lang="sv-SE" dirty="0" smtClean="0"/>
              <a:t>Deadline för att kunna överföra data 15/8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80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14    Komplettering med variabler som inte fanns med vid initialt införande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 variabler som inte överförs från början kommer inte att börja överföras de närmaste 2-3 åren då förändring i journalsystemet är på gång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Förfrågningar från kollegor om framtida påbyggnadsmoduler visar på stort intresse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CVK eller kärlaccessregister 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Samarabete med andra kvalitetsregister för att leverera viss grunddata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Rädsla att negativt påverka redan befintliga kvalitetsregister</a:t>
            </a:r>
          </a:p>
          <a:p>
            <a:pPr lvl="1"/>
            <a:r>
              <a:rPr lang="sv-SE" dirty="0" smtClean="0"/>
              <a:t>Om vi börjar på att informera patienter på det sätt som man skall</a:t>
            </a:r>
          </a:p>
          <a:p>
            <a:r>
              <a:rPr lang="sv-SE" dirty="0" smtClean="0"/>
              <a:t>Svårigheter att få tag i personer med kunskap om och beslutsrätt </a:t>
            </a:r>
            <a:r>
              <a:rPr lang="sv-SE" dirty="0" err="1" smtClean="0"/>
              <a:t>ang</a:t>
            </a:r>
            <a:r>
              <a:rPr lang="sv-SE" dirty="0" smtClean="0"/>
              <a:t> redan (o)befintlig patientinfo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5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Bilagor till checklistan – ”så här gjorde vi”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SPOR info till opererande kliniker; SPOR info brev till </a:t>
            </a:r>
            <a:r>
              <a:rPr lang="sv-SE" dirty="0" err="1" smtClean="0"/>
              <a:t>anest</a:t>
            </a:r>
            <a:r>
              <a:rPr lang="sv-SE" dirty="0" smtClean="0"/>
              <a:t> </a:t>
            </a:r>
            <a:r>
              <a:rPr lang="sv-SE" dirty="0" err="1" smtClean="0"/>
              <a:t>klin</a:t>
            </a:r>
            <a:r>
              <a:rPr lang="sv-SE" dirty="0" smtClean="0"/>
              <a:t>; SPOR infobrev till opererande kliniker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SPOR införande Sörmland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Affisch SPOR; Patientinformation Sörmland kortversion; SPOR Svensk PeriOperativt Register utökad information; Följebrev till verksamhetschefer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Rutin för patient som ej önskar deltaga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smtClean="0"/>
              <a:t>Klinik HSA-ID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611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3 delar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Information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Uppåt och neråt i organisationen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Patientinformation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Anpassning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Av 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Av arbetssätt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IT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Teknik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/>
              <a:t>Drift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85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Checklista vid införande av SPOR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050769"/>
              </p:ext>
            </p:extLst>
          </p:nvPr>
        </p:nvGraphicFramePr>
        <p:xfrm>
          <a:off x="971601" y="1760369"/>
          <a:ext cx="7200798" cy="4205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696"/>
                <a:gridCol w="2531051"/>
                <a:gridCol w="2531051"/>
              </a:tblGrid>
              <a:tr h="191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100" dirty="0">
                          <a:effectLst/>
                        </a:rPr>
                        <a:t>Uppgift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100">
                          <a:effectLst/>
                        </a:rPr>
                        <a:t>Förklaring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100">
                          <a:effectLst/>
                        </a:rPr>
                        <a:t>Datum, ansvarig, utfört, kommentarer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3517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1     Beslut </a:t>
                      </a:r>
                      <a:r>
                        <a:rPr lang="sv-SE" sz="1000" dirty="0">
                          <a:effectLst/>
                        </a:rPr>
                        <a:t>taget av Verksamhetschef att kliniken ska skicka data till SPOR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v-SE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5561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2     Beställning </a:t>
                      </a:r>
                      <a:r>
                        <a:rPr lang="sv-SE" sz="1000" dirty="0">
                          <a:effectLst/>
                        </a:rPr>
                        <a:t>till IT-organisationen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Beställning till den lokala IT-organisationen att arbetet kring att ansluta till SPOR ska göras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13180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3     Personuppgiftsansvarig </a:t>
                      </a:r>
                      <a:r>
                        <a:rPr lang="sv-SE" sz="1000" dirty="0">
                          <a:effectLst/>
                        </a:rPr>
                        <a:t>och/eller personuppgiftsombudet har informerats om SPOR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Dokumentation om att dessa är informerade, de ska finnas namngivna.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De ska ha information om att kliniken skickar sekretessbelagda uppgifter till en annan vårdgivare, CPUA för SPOR Uppsala Läns Landstingsstyrelse. Läs mer på </a:t>
                      </a:r>
                      <a:r>
                        <a:rPr lang="sv-SE" sz="900" u="sng" dirty="0">
                          <a:effectLst/>
                          <a:hlinkClick r:id="rId2"/>
                        </a:rPr>
                        <a:t>http://www.ucr.uu.se</a:t>
                      </a:r>
                      <a:r>
                        <a:rPr lang="sv-SE" sz="900" dirty="0">
                          <a:effectLst/>
                        </a:rPr>
                        <a:t> / Kvalitetsregister / Lagar och regler </a:t>
                      </a:r>
                      <a:endParaRPr lang="sv-SE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5671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4     Lokalt </a:t>
                      </a:r>
                      <a:r>
                        <a:rPr lang="sv-SE" sz="1000" dirty="0">
                          <a:effectLst/>
                        </a:rPr>
                        <a:t>klinikansvarig och teknisk kontaktperson utsedda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Anmälan av en lokalt ansvarig och en teknisk kontaktperson till UCR, kontaktuppgifter nedan 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5666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5     Kontakt tagen med UCR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Kontakt med UCR:s förvaltning för att få plats på testmiljön inför implementationen av anslutningen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3203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6     Tillsätta </a:t>
                      </a:r>
                      <a:r>
                        <a:rPr lang="sv-SE" sz="1000" dirty="0">
                          <a:effectLst/>
                        </a:rPr>
                        <a:t>projektgrupp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  <a:tr h="3250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1000" dirty="0" smtClean="0">
                          <a:effectLst/>
                        </a:rPr>
                        <a:t>7     Upprätta </a:t>
                      </a:r>
                      <a:r>
                        <a:rPr lang="sv-SE" sz="1000" dirty="0">
                          <a:effectLst/>
                        </a:rPr>
                        <a:t>tidsplan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569" marR="6256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6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Checklista vid införande av SPOR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81527"/>
              </p:ext>
            </p:extLst>
          </p:nvPr>
        </p:nvGraphicFramePr>
        <p:xfrm>
          <a:off x="935779" y="1559472"/>
          <a:ext cx="7272442" cy="460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974"/>
                <a:gridCol w="2556234"/>
                <a:gridCol w="2556234"/>
              </a:tblGrid>
              <a:tr h="32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/>
                      </a:r>
                      <a:br>
                        <a:rPr lang="sv-SE" sz="9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Uppgift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</a:rPr>
                        <a:t>Förklaring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</a:rPr>
                        <a:t>Datum, ansvarig, utfört, kommentarer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12671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8     Förstudie </a:t>
                      </a:r>
                      <a:r>
                        <a:rPr lang="sv-SE" sz="900" dirty="0">
                          <a:effectLst/>
                        </a:rPr>
                        <a:t>på sjukhuset/kliniken genomförd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Vilka variabler ska exporteras?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Var återfinns dessa variabler?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Val av anslutningsmetod utifrån organisationens behov (XML eller webservice)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Förändra inmatningsstrukturen i lokala inmatningssystemet eller skapa översättningstabeller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368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9     Lokalt </a:t>
                      </a:r>
                      <a:r>
                        <a:rPr lang="sv-SE" sz="900" dirty="0">
                          <a:effectLst/>
                        </a:rPr>
                        <a:t>utbildningsprojekt i nationella definitioner (SPOR)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Anpassa lokala definitioner till SPOR-format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6880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10     Patientinformation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Ta fram en lokal patientinformation speciellt för SPOR eller gemensam för flera register i vilka sjukhuset deltar. Material finns på hemsidan, </a:t>
                      </a:r>
                      <a:r>
                        <a:rPr lang="sv-SE" sz="800" u="sng">
                          <a:effectLst/>
                          <a:hlinkClick r:id="rId2" action="ppaction://hlinkfile"/>
                        </a:rPr>
                        <a:t>www.periop.se</a:t>
                      </a:r>
                      <a:r>
                        <a:rPr lang="sv-SE" sz="800">
                          <a:effectLst/>
                        </a:rPr>
                        <a:t> /Dokument/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6409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11     Hantering </a:t>
                      </a:r>
                      <a:r>
                        <a:rPr lang="sv-SE" sz="900" dirty="0">
                          <a:effectLst/>
                        </a:rPr>
                        <a:t>av patienter som inte vill bli registrerade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900">
                          <a:effectLst/>
                        </a:rPr>
                        <a:t>Lokala IT-system ska kunna registrera att en patient inte vill delta. Detta ska styra dataexporten så att de aldrig skickas till registret </a:t>
                      </a:r>
                      <a:endParaRPr lang="sv-S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4914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12    Registrering </a:t>
                      </a:r>
                      <a:r>
                        <a:rPr lang="sv-SE" sz="900" dirty="0">
                          <a:effectLst/>
                        </a:rPr>
                        <a:t>av sjukhus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Registrering av värden för de sjukhusspecifika variabler som finns (ex. operationssalar, operationskliniker, opererande enheter) samt tillägg av användare och administratörer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1554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13    Implementation </a:t>
                      </a:r>
                      <a:r>
                        <a:rPr lang="sv-SE" sz="900" dirty="0">
                          <a:effectLst/>
                        </a:rPr>
                        <a:t>av anslutningen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Uppbyggnad av anslutningen inklusive test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5892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14    Komplettering </a:t>
                      </a:r>
                      <a:r>
                        <a:rPr lang="sv-SE" sz="900" dirty="0">
                          <a:effectLst/>
                        </a:rPr>
                        <a:t>med variabler som inte fanns med vid initialt införande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En successiv anpassning av journalföringen så att alla variabler i SPOR:s dataset så småningom kommer med i exporten.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 dirty="0">
                          <a:effectLst/>
                        </a:rPr>
                        <a:t> </a:t>
                      </a:r>
                      <a:endParaRPr lang="sv-SE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937929"/>
              </p:ext>
            </p:extLst>
          </p:nvPr>
        </p:nvGraphicFramePr>
        <p:xfrm>
          <a:off x="935779" y="1559472"/>
          <a:ext cx="7272442" cy="460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974"/>
                <a:gridCol w="2556234"/>
                <a:gridCol w="2556234"/>
              </a:tblGrid>
              <a:tr h="32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/>
                      </a:r>
                      <a:br>
                        <a:rPr lang="sv-SE" sz="9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Uppgift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</a:rPr>
                        <a:t>Förklaring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</a:rPr>
                        <a:t>Datum, ansvarig, utfört, kommentarer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12671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8     Förstudie </a:t>
                      </a:r>
                      <a:r>
                        <a:rPr lang="sv-SE" sz="900" dirty="0">
                          <a:effectLst/>
                        </a:rPr>
                        <a:t>på sjukhuset/kliniken genomförd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Vilka variabler ska exporteras?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Var återfinns dessa variabler?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Val av anslutningsmetod utifrån organisationens behov (XML eller webservice)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sv-SE" sz="800">
                          <a:effectLst/>
                        </a:rPr>
                        <a:t>Förändra inmatningsstrukturen i lokala inmatningssystemet eller skapa översättningstabeller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368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9     Lokalt </a:t>
                      </a:r>
                      <a:r>
                        <a:rPr lang="sv-SE" sz="900" dirty="0">
                          <a:effectLst/>
                        </a:rPr>
                        <a:t>utbildningsprojekt i nationella definitioner (SPOR)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Anpassa lokala definitioner till SPOR-format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6880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10    Patientinformation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Ta fram en lokal patientinformation speciellt för SPOR eller gemensam för flera register i vilka sjukhuset deltar. Material finns på hemsidan, </a:t>
                      </a:r>
                      <a:r>
                        <a:rPr lang="sv-SE" sz="800" u="sng">
                          <a:effectLst/>
                          <a:hlinkClick r:id="rId2" action="ppaction://hlinkfile"/>
                        </a:rPr>
                        <a:t>www.periop.se</a:t>
                      </a:r>
                      <a:r>
                        <a:rPr lang="sv-SE" sz="800">
                          <a:effectLst/>
                        </a:rPr>
                        <a:t> /Dokument/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6409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11</a:t>
                      </a:r>
                      <a:r>
                        <a:rPr lang="sv-SE" sz="900" baseline="0" dirty="0" smtClean="0">
                          <a:effectLst/>
                        </a:rPr>
                        <a:t>    </a:t>
                      </a:r>
                      <a:r>
                        <a:rPr lang="sv-SE" sz="900" dirty="0" smtClean="0">
                          <a:effectLst/>
                        </a:rPr>
                        <a:t>Hantering av patienter som inte vill bli registrerade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900">
                          <a:effectLst/>
                        </a:rPr>
                        <a:t>Lokala IT-system ska kunna registrera att en patient inte vill delta. Detta ska styra dataexporten så att de aldrig skickas till registret </a:t>
                      </a:r>
                      <a:endParaRPr lang="sv-S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4914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12    Registrering </a:t>
                      </a:r>
                      <a:r>
                        <a:rPr lang="sv-SE" sz="900" dirty="0">
                          <a:effectLst/>
                        </a:rPr>
                        <a:t>av sjukhus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Registrering av värden för de sjukhusspecifika variabler som finns (ex. operationssalar, operationskliniker, opererande enheter) samt tillägg av användare och administratörer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1554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13    Implementation </a:t>
                      </a:r>
                      <a:r>
                        <a:rPr lang="sv-SE" sz="900" dirty="0">
                          <a:effectLst/>
                        </a:rPr>
                        <a:t>av anslutningen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Uppbyggnad av anslutningen inklusive test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 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  <a:tr h="5892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v-SE" sz="900" dirty="0" smtClean="0">
                          <a:effectLst/>
                        </a:rPr>
                        <a:t>14    Komplettering </a:t>
                      </a:r>
                      <a:r>
                        <a:rPr lang="sv-SE" sz="900" dirty="0">
                          <a:effectLst/>
                        </a:rPr>
                        <a:t>med variabler som inte fanns med vid initialt införande 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En successiv anpassning av journalföringen så att alla variabler i SPOR:s dataset så småningom kommer med i exporten. </a:t>
                      </a:r>
                      <a:endParaRPr lang="sv-SE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 dirty="0">
                          <a:effectLst/>
                        </a:rPr>
                        <a:t> </a:t>
                      </a:r>
                      <a:endParaRPr lang="sv-SE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292" marR="5529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3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1     Beslut taget av Verksamhetschef att kliniken ska skicka data till SPOR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Muntligt + brev: </a:t>
            </a:r>
            <a:r>
              <a:rPr lang="sv-SE" sz="2800" u="sng" dirty="0" smtClean="0"/>
              <a:t>V-chef</a:t>
            </a:r>
            <a:r>
              <a:rPr lang="sv-SE" sz="2800" dirty="0" smtClean="0"/>
              <a:t> anestesi Mälarsjukhuset/Kullbergska + Nyköping välinformerade; självklar medverkan. Klinikerna anmäls till SPOR (</a:t>
            </a:r>
            <a:r>
              <a:rPr lang="sv-SE" sz="2800" dirty="0" err="1" smtClean="0"/>
              <a:t>Vt</a:t>
            </a:r>
            <a:r>
              <a:rPr lang="sv-SE" sz="2800" dirty="0" smtClean="0"/>
              <a:t> + Ht 2012)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Muntligt + brev: </a:t>
            </a:r>
            <a:r>
              <a:rPr lang="sv-SE" sz="2800" u="sng" dirty="0" smtClean="0"/>
              <a:t>Divisionschefen</a:t>
            </a:r>
            <a:r>
              <a:rPr lang="sv-SE" sz="2800" dirty="0" smtClean="0"/>
              <a:t> formellt begäran till att få starta projekt införandegrupp blir samtidigt info till sjukhus och landstingsledningen. (Ht 2012)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Brev: </a:t>
            </a:r>
            <a:r>
              <a:rPr lang="sv-SE" sz="2800" u="sng" dirty="0" smtClean="0"/>
              <a:t>IT-chef</a:t>
            </a:r>
            <a:r>
              <a:rPr lang="sv-SE" sz="2800" dirty="0" smtClean="0"/>
              <a:t> info om projektgrupp + övergripande om vad det kan innebära IT-avdelningen. Utser deltagare i projektgruppen (PG) (Ht 2012)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Tel + brev: </a:t>
            </a:r>
            <a:r>
              <a:rPr lang="sv-SE" sz="2800" u="sng" dirty="0" smtClean="0"/>
              <a:t>Landstingsjurist</a:t>
            </a:r>
            <a:r>
              <a:rPr lang="sv-SE" sz="2800" dirty="0" smtClean="0"/>
              <a:t>; info + förfrågan om det juridiska kring patientinfo mm. Översänder förslag på handläggning och patient-info med begäran om att han hör av sig om nåt är fel. (Ht 2012)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Brev: </a:t>
            </a:r>
            <a:r>
              <a:rPr lang="sv-SE" sz="2800" u="sng" dirty="0" smtClean="0"/>
              <a:t>V-cheferna</a:t>
            </a:r>
            <a:r>
              <a:rPr lang="sv-SE" sz="2800" dirty="0" smtClean="0"/>
              <a:t> opererande klinikerna info om SPOR, införandeprojektet, allmänt om patientinfo vid kvalitetsregister samt nödvändigheten att fylla i Orbit5 på rätt sätt. (Dec 2012)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0736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>
                <a:effectLst/>
              </a:rPr>
              <a:t>2     Beställning till IT-organisationen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Deltagare från IT i projektgruppen (tillika lokala Orbit ”chefen”) håller i kontakten med IT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Tids och kostnadsaspekt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Uppdatering och anpassning av Orbit5 till ”SPOR-standard”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sv-SE" dirty="0" smtClean="0"/>
              <a:t>Tillför kompetens från IT till PG om vad som är möjligt, lämpligt och önskvärt…..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monica.hellqvist@dll.se</a:t>
            </a:r>
          </a:p>
          <a:p>
            <a:pPr marL="0" indent="0">
              <a:buNone/>
            </a:pPr>
            <a:endParaRPr lang="sv-SE" dirty="0" smtClean="0"/>
          </a:p>
          <a:p>
            <a:pPr marL="914400" lvl="1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17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v-SE" sz="3100" dirty="0" smtClean="0">
                <a:effectLst/>
              </a:rPr>
              <a:t>3     </a:t>
            </a:r>
            <a:r>
              <a:rPr lang="sv-SE" sz="3600" dirty="0" smtClean="0">
                <a:effectLst/>
              </a:rPr>
              <a:t>Personuppgiftsansvarig och/eller personuppgiftsombudet har informerats om SPOR</a:t>
            </a:r>
            <a:r>
              <a:rPr lang="sv-SE" dirty="0">
                <a:ea typeface="Calibri"/>
                <a:cs typeface="Times New Roman"/>
              </a:rPr>
              <a:t/>
            </a:r>
            <a:br>
              <a:rPr lang="sv-SE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sv-SE" dirty="0" smtClean="0"/>
              <a:t>PUA identifierad och underrättad om SPOR muntligt</a:t>
            </a:r>
          </a:p>
          <a:p>
            <a:r>
              <a:rPr lang="sv-SE" dirty="0" smtClean="0"/>
              <a:t>PUO = landstingsjuristen. Muntligt och skriftligt informerad.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12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effectLst/>
              </a:rPr>
              <a:t>4  Lokalt klinikansvarig och teknisk kontaktperson utsedda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MSE/KSK: Peter Spetz öl anestesi</a:t>
            </a:r>
          </a:p>
          <a:p>
            <a:r>
              <a:rPr lang="sv-SE" dirty="0" smtClean="0"/>
              <a:t>NLN: V-chef S-Å Strömberg</a:t>
            </a:r>
          </a:p>
          <a:p>
            <a:pPr lvl="1"/>
            <a:r>
              <a:rPr lang="sv-SE" dirty="0" smtClean="0"/>
              <a:t>V-chef automatisk ansvarig för överföring av patientuppgifter</a:t>
            </a:r>
          </a:p>
          <a:p>
            <a:pPr lvl="1"/>
            <a:r>
              <a:rPr lang="sv-SE" dirty="0" smtClean="0"/>
              <a:t>Kan och bör delegeras</a:t>
            </a:r>
          </a:p>
          <a:p>
            <a:r>
              <a:rPr lang="sv-SE" dirty="0" smtClean="0"/>
              <a:t>IT: Monica Hellqvist D-data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44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7015</TotalTime>
  <Words>1908</Words>
  <Application>Microsoft Office PowerPoint</Application>
  <PresentationFormat>Bildspel på skärmen (4:3)</PresentationFormat>
  <Paragraphs>272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28" baseType="lpstr">
      <vt:lpstr>Office-tema</vt:lpstr>
      <vt:lpstr> SPOR införandeprojekt Sörmland 2012-13</vt:lpstr>
      <vt:lpstr>SÖRMLAND</vt:lpstr>
      <vt:lpstr>3 delar</vt:lpstr>
      <vt:lpstr>Checklista vid införande av SPOR </vt:lpstr>
      <vt:lpstr>Checklista vid införande av SPOR </vt:lpstr>
      <vt:lpstr>1     Beslut taget av Verksamhetschef att kliniken ska skicka data till SPOR </vt:lpstr>
      <vt:lpstr>2     Beställning till IT-organisationen </vt:lpstr>
      <vt:lpstr>3     Personuppgiftsansvarig och/eller personuppgiftsombudet har informerats om SPOR </vt:lpstr>
      <vt:lpstr>4  Lokalt klinikansvarig och teknisk kontaktperson utsedda </vt:lpstr>
      <vt:lpstr>5     Kontakt tagen med UCR  </vt:lpstr>
      <vt:lpstr>6     Tillsätta projektgrupp</vt:lpstr>
      <vt:lpstr>7     Upprätta tidsplan</vt:lpstr>
      <vt:lpstr>8-1     Förstudie på sjukhuset/kliniken genomförd  </vt:lpstr>
      <vt:lpstr>8-2     Förstudie på sjukhuset/kliniken genomförd  </vt:lpstr>
      <vt:lpstr>9-1     Lokalt utbildningsprojekt i nationella definitioner (SPOR) </vt:lpstr>
      <vt:lpstr>9-2     Lokalt utbildningsprojekt i nationella definitioner (SPOR) </vt:lpstr>
      <vt:lpstr>9-3     Lokalt utbildningsprojekt i nationella definitioner (SPOR) </vt:lpstr>
      <vt:lpstr>9-4    Lokalt utbildningsprojekt i nationella definitioner (SPOR) </vt:lpstr>
      <vt:lpstr>9-5     Lokalt utbildningsprojekt i nationella definitioner (SPOR) </vt:lpstr>
      <vt:lpstr>9-6     Lokalt utbildningsprojekt i nationella definitioner (SPOR)   </vt:lpstr>
      <vt:lpstr>10    Patientinformation  </vt:lpstr>
      <vt:lpstr>11    Hantering av patienter som inte vill bli registrerade </vt:lpstr>
      <vt:lpstr>12    Registrering av sjukhus </vt:lpstr>
      <vt:lpstr>13    Implementation av anslutningen</vt:lpstr>
      <vt:lpstr>14    Komplettering med variabler som inte fanns med vid initialt införande </vt:lpstr>
      <vt:lpstr>ÖVRIGT</vt:lpstr>
      <vt:lpstr>Bilagor till checklistan – ”så här gjorde vi”</vt:lpstr>
    </vt:vector>
  </TitlesOfParts>
  <Company>Landstinget Sörmland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SPOR införandeprojekt Sörmland 2012/13</dc:title>
  <dc:creator>Spetz, Peter</dc:creator>
  <cp:lastModifiedBy>Spetz, Peter</cp:lastModifiedBy>
  <cp:revision>33</cp:revision>
  <cp:lastPrinted>2013-02-26T07:17:04Z</cp:lastPrinted>
  <dcterms:created xsi:type="dcterms:W3CDTF">2013-02-21T11:38:48Z</dcterms:created>
  <dcterms:modified xsi:type="dcterms:W3CDTF">2013-03-26T15:02:46Z</dcterms:modified>
</cp:coreProperties>
</file>