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B4A"/>
    <a:srgbClr val="2FA9E0"/>
    <a:srgbClr val="CCFF99"/>
    <a:srgbClr val="009900"/>
    <a:srgbClr val="99FF66"/>
    <a:srgbClr val="33CC33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7" autoAdjust="0"/>
    <p:restoredTop sz="94660"/>
  </p:normalViewPr>
  <p:slideViewPr>
    <p:cSldViewPr snapToGrid="0">
      <p:cViewPr>
        <p:scale>
          <a:sx n="84" d="100"/>
          <a:sy n="84" d="100"/>
        </p:scale>
        <p:origin x="-2370" y="-9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15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6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635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05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953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3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19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3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EAD8-C6AD-4AA3-9E6E-ECD8C590A13B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8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V-form 152"/>
          <p:cNvSpPr/>
          <p:nvPr/>
        </p:nvSpPr>
        <p:spPr>
          <a:xfrm>
            <a:off x="854155" y="2090550"/>
            <a:ext cx="8726700" cy="192534"/>
          </a:xfrm>
          <a:prstGeom prst="chevron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smtClean="0"/>
              <a:t>Administrativa data</a:t>
            </a:r>
            <a:endParaRPr lang="sv-SE" sz="1138" dirty="0"/>
          </a:p>
        </p:txBody>
      </p:sp>
      <p:sp>
        <p:nvSpPr>
          <p:cNvPr id="152" name="V-form 151"/>
          <p:cNvSpPr/>
          <p:nvPr/>
        </p:nvSpPr>
        <p:spPr>
          <a:xfrm>
            <a:off x="863680" y="5203461"/>
            <a:ext cx="8726700" cy="192534"/>
          </a:xfrm>
          <a:prstGeom prst="chevron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smtClean="0"/>
              <a:t>Operation</a:t>
            </a:r>
            <a:endParaRPr lang="sv-SE" sz="1138" dirty="0"/>
          </a:p>
        </p:txBody>
      </p:sp>
      <p:sp>
        <p:nvSpPr>
          <p:cNvPr id="151" name="V-form 150"/>
          <p:cNvSpPr/>
          <p:nvPr/>
        </p:nvSpPr>
        <p:spPr>
          <a:xfrm>
            <a:off x="864707" y="4915537"/>
            <a:ext cx="8726700" cy="192534"/>
          </a:xfrm>
          <a:prstGeom prst="chevron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err="1" smtClean="0">
                <a:solidFill>
                  <a:schemeClr val="bg1"/>
                </a:solidFill>
              </a:rPr>
              <a:t>PostOp</a:t>
            </a:r>
            <a:endParaRPr lang="sv-SE" sz="1138" dirty="0">
              <a:solidFill>
                <a:schemeClr val="bg1"/>
              </a:solidFill>
            </a:endParaRPr>
          </a:p>
        </p:txBody>
      </p:sp>
      <p:sp>
        <p:nvSpPr>
          <p:cNvPr id="150" name="V-form 149"/>
          <p:cNvSpPr/>
          <p:nvPr/>
        </p:nvSpPr>
        <p:spPr>
          <a:xfrm>
            <a:off x="873397" y="4725628"/>
            <a:ext cx="8726700" cy="192534"/>
          </a:xfrm>
          <a:prstGeom prst="chevron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smtClean="0"/>
              <a:t>Anestesi</a:t>
            </a:r>
            <a:endParaRPr lang="sv-SE" sz="1138" dirty="0"/>
          </a:p>
        </p:txBody>
      </p:sp>
      <p:sp>
        <p:nvSpPr>
          <p:cNvPr id="149" name="V-form 148"/>
          <p:cNvSpPr/>
          <p:nvPr/>
        </p:nvSpPr>
        <p:spPr>
          <a:xfrm>
            <a:off x="863872" y="4430353"/>
            <a:ext cx="8726700" cy="192534"/>
          </a:xfrm>
          <a:prstGeom prst="chevron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smtClean="0"/>
              <a:t>Anestesi</a:t>
            </a:r>
            <a:endParaRPr lang="sv-SE" sz="1138" dirty="0"/>
          </a:p>
        </p:txBody>
      </p:sp>
      <p:sp>
        <p:nvSpPr>
          <p:cNvPr id="148" name="V-form 147"/>
          <p:cNvSpPr/>
          <p:nvPr/>
        </p:nvSpPr>
        <p:spPr>
          <a:xfrm>
            <a:off x="854155" y="4231911"/>
            <a:ext cx="8726700" cy="192534"/>
          </a:xfrm>
          <a:prstGeom prst="chevron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smtClean="0"/>
              <a:t>Operation</a:t>
            </a:r>
            <a:endParaRPr lang="sv-SE" sz="1138" dirty="0"/>
          </a:p>
        </p:txBody>
      </p:sp>
      <p:sp>
        <p:nvSpPr>
          <p:cNvPr id="8" name="V-form 7"/>
          <p:cNvSpPr/>
          <p:nvPr/>
        </p:nvSpPr>
        <p:spPr>
          <a:xfrm>
            <a:off x="854155" y="4031886"/>
            <a:ext cx="8726700" cy="192534"/>
          </a:xfrm>
          <a:prstGeom prst="chevron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smtClean="0">
                <a:solidFill>
                  <a:schemeClr val="tx1"/>
                </a:solidFill>
              </a:rPr>
              <a:t>Operatör</a:t>
            </a:r>
            <a:endParaRPr lang="sv-SE" sz="1138" dirty="0">
              <a:solidFill>
                <a:schemeClr val="tx1"/>
              </a:solidFill>
            </a:endParaRPr>
          </a:p>
        </p:txBody>
      </p:sp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3" y="929397"/>
            <a:ext cx="2102572" cy="598020"/>
          </a:xfrm>
          <a:noFill/>
          <a:ln>
            <a:miter lim="800000"/>
            <a:headEnd/>
            <a:tailEnd/>
          </a:ln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2400" b="1" dirty="0" err="1" smtClean="0"/>
              <a:t>Perioperativ</a:t>
            </a:r>
            <a:r>
              <a:rPr lang="sv-SE" sz="2400" b="1" dirty="0" smtClean="0"/>
              <a:t> </a:t>
            </a:r>
            <a:br>
              <a:rPr lang="sv-SE" sz="2400" b="1" dirty="0" smtClean="0"/>
            </a:br>
            <a:r>
              <a:rPr lang="sv-SE" sz="2400" b="1" dirty="0" smtClean="0"/>
              <a:t>tidslinje </a:t>
            </a:r>
            <a:endParaRPr lang="sv-SE" sz="2400" b="1" dirty="0"/>
          </a:p>
        </p:txBody>
      </p:sp>
      <p:sp>
        <p:nvSpPr>
          <p:cNvPr id="2" name="textruta 1"/>
          <p:cNvSpPr txBox="1"/>
          <p:nvPr/>
        </p:nvSpPr>
        <p:spPr>
          <a:xfrm rot="16200000">
            <a:off x="-381198" y="4654042"/>
            <a:ext cx="123852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dirty="0" smtClean="0"/>
              <a:t>Processtider utfall</a:t>
            </a:r>
            <a:r>
              <a:rPr lang="sv-SE" sz="975" dirty="0"/>
              <a:t/>
            </a:r>
            <a:br>
              <a:rPr lang="sv-SE" sz="975" dirty="0"/>
            </a:br>
            <a:r>
              <a:rPr lang="sv-SE" sz="975" dirty="0"/>
              <a:t> kopplat till roll/lokal</a:t>
            </a:r>
          </a:p>
        </p:txBody>
      </p:sp>
      <p:sp>
        <p:nvSpPr>
          <p:cNvPr id="42" name="Rectangle 33"/>
          <p:cNvSpPr>
            <a:spLocks noChangeArrowheads="1"/>
          </p:cNvSpPr>
          <p:nvPr/>
        </p:nvSpPr>
        <p:spPr bwMode="auto">
          <a:xfrm rot="16200000">
            <a:off x="182572" y="4133370"/>
            <a:ext cx="82051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b="1" dirty="0"/>
              <a:t>Operations</a:t>
            </a:r>
            <a:br>
              <a:rPr lang="sv-SE" sz="975" b="1" dirty="0"/>
            </a:br>
            <a:r>
              <a:rPr lang="sv-SE" sz="975" b="1" dirty="0"/>
              <a:t>-sal</a:t>
            </a: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 rot="16200000">
            <a:off x="294834" y="4643938"/>
            <a:ext cx="58813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b="1" dirty="0" err="1"/>
              <a:t>Preop</a:t>
            </a:r>
            <a:r>
              <a:rPr lang="sv-SE" sz="975" b="1" dirty="0"/>
              <a:t>/</a:t>
            </a:r>
            <a:br>
              <a:rPr lang="sv-SE" sz="975" b="1" dirty="0"/>
            </a:br>
            <a:r>
              <a:rPr lang="sv-SE" sz="975" b="1" dirty="0" err="1"/>
              <a:t>Postop</a:t>
            </a:r>
            <a:endParaRPr lang="sv-SE" sz="975" b="1" dirty="0"/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 rot="16200000">
            <a:off x="251167" y="5159006"/>
            <a:ext cx="671979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975" b="1" dirty="0" err="1"/>
              <a:t>Uppduk</a:t>
            </a:r>
            <a:r>
              <a:rPr lang="sv-SE" sz="975" b="1" dirty="0"/>
              <a:t>-</a:t>
            </a:r>
            <a:br>
              <a:rPr lang="sv-SE" sz="975" b="1" dirty="0"/>
            </a:br>
            <a:r>
              <a:rPr lang="sv-SE" sz="975" b="1" dirty="0" err="1"/>
              <a:t>ningsrum</a:t>
            </a:r>
            <a:endParaRPr lang="sv-SE" sz="975" b="1" dirty="0"/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 rot="16200000">
            <a:off x="133992" y="2004517"/>
            <a:ext cx="105751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b="1" dirty="0" smtClean="0"/>
              <a:t>Lokal- och rolloberoende</a:t>
            </a:r>
            <a:endParaRPr lang="sv-SE" sz="975" b="1" dirty="0"/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 rot="16200000">
            <a:off x="2129368" y="1169011"/>
            <a:ext cx="1561920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310 Operationsanmälan</a:t>
            </a:r>
          </a:p>
        </p:txBody>
      </p:sp>
      <p:sp>
        <p:nvSpPr>
          <p:cNvPr id="62" name="AutoShape 35"/>
          <p:cNvSpPr>
            <a:spLocks noChangeArrowheads="1"/>
          </p:cNvSpPr>
          <p:nvPr/>
        </p:nvSpPr>
        <p:spPr bwMode="auto">
          <a:xfrm>
            <a:off x="2859420" y="2043385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63" name="textruta 62"/>
          <p:cNvSpPr txBox="1"/>
          <p:nvPr/>
        </p:nvSpPr>
        <p:spPr>
          <a:xfrm rot="16200000">
            <a:off x="-320158" y="2015796"/>
            <a:ext cx="123852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dirty="0" smtClean="0"/>
              <a:t>Processberoende planeringsdata</a:t>
            </a:r>
            <a:endParaRPr lang="sv-SE" sz="975" dirty="0"/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 rot="16200000">
            <a:off x="2451722" y="1169011"/>
            <a:ext cx="1561919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410 Operationsplanering</a:t>
            </a:r>
          </a:p>
        </p:txBody>
      </p:sp>
      <p:sp>
        <p:nvSpPr>
          <p:cNvPr id="65" name="AutoShape 35"/>
          <p:cNvSpPr>
            <a:spLocks noChangeArrowheads="1"/>
          </p:cNvSpPr>
          <p:nvPr/>
        </p:nvSpPr>
        <p:spPr bwMode="auto">
          <a:xfrm>
            <a:off x="3184848" y="205157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 rot="16200000">
            <a:off x="4499516" y="1091314"/>
            <a:ext cx="170517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415 Planerad </a:t>
            </a:r>
            <a:r>
              <a:rPr lang="sv-SE" sz="975" dirty="0" err="1"/>
              <a:t>patienttid</a:t>
            </a:r>
            <a:r>
              <a:rPr lang="sv-SE" sz="975" dirty="0"/>
              <a:t> start</a:t>
            </a:r>
          </a:p>
        </p:txBody>
      </p:sp>
      <p:sp>
        <p:nvSpPr>
          <p:cNvPr id="67" name="AutoShape 35"/>
          <p:cNvSpPr>
            <a:spLocks noChangeArrowheads="1"/>
          </p:cNvSpPr>
          <p:nvPr/>
        </p:nvSpPr>
        <p:spPr bwMode="auto">
          <a:xfrm>
            <a:off x="5298102" y="2034467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 rot="16200000">
            <a:off x="5676214" y="1004535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420 </a:t>
            </a:r>
            <a:r>
              <a:rPr lang="sv-SE" sz="975" dirty="0"/>
              <a:t>Planerad </a:t>
            </a:r>
            <a:r>
              <a:rPr lang="sv-SE" sz="975" dirty="0" smtClean="0"/>
              <a:t>operationstid </a:t>
            </a:r>
            <a:r>
              <a:rPr lang="sv-SE" sz="975" dirty="0"/>
              <a:t>start</a:t>
            </a:r>
          </a:p>
        </p:txBody>
      </p:sp>
      <p:sp>
        <p:nvSpPr>
          <p:cNvPr id="69" name="AutoShape 35"/>
          <p:cNvSpPr>
            <a:spLocks noChangeArrowheads="1"/>
          </p:cNvSpPr>
          <p:nvPr/>
        </p:nvSpPr>
        <p:spPr bwMode="auto">
          <a:xfrm>
            <a:off x="6553921" y="204397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 rot="16200000">
            <a:off x="6492068" y="1015267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425 </a:t>
            </a:r>
            <a:r>
              <a:rPr lang="sv-SE" sz="975" dirty="0"/>
              <a:t>Planerad </a:t>
            </a:r>
            <a:r>
              <a:rPr lang="sv-SE" sz="975" dirty="0" smtClean="0"/>
              <a:t>operationstid slut</a:t>
            </a:r>
            <a:endParaRPr lang="sv-SE" sz="975" dirty="0"/>
          </a:p>
        </p:txBody>
      </p:sp>
      <p:sp>
        <p:nvSpPr>
          <p:cNvPr id="71" name="AutoShape 35"/>
          <p:cNvSpPr>
            <a:spLocks noChangeArrowheads="1"/>
          </p:cNvSpPr>
          <p:nvPr/>
        </p:nvSpPr>
        <p:spPr bwMode="auto">
          <a:xfrm>
            <a:off x="7369775" y="204416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 rot="16200000">
            <a:off x="7345590" y="1020274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430 </a:t>
            </a:r>
            <a:r>
              <a:rPr lang="sv-SE" sz="975" dirty="0"/>
              <a:t>Planerad </a:t>
            </a:r>
            <a:r>
              <a:rPr lang="sv-SE" sz="975" dirty="0" err="1" smtClean="0"/>
              <a:t>patienttid</a:t>
            </a:r>
            <a:r>
              <a:rPr lang="sv-SE" sz="975" dirty="0" smtClean="0"/>
              <a:t> slut</a:t>
            </a:r>
            <a:endParaRPr lang="sv-SE" sz="975" dirty="0"/>
          </a:p>
        </p:txBody>
      </p:sp>
      <p:sp>
        <p:nvSpPr>
          <p:cNvPr id="73" name="AutoShape 35"/>
          <p:cNvSpPr>
            <a:spLocks noChangeArrowheads="1"/>
          </p:cNvSpPr>
          <p:nvPr/>
        </p:nvSpPr>
        <p:spPr bwMode="auto">
          <a:xfrm>
            <a:off x="8223297" y="204464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 rot="16200000">
            <a:off x="2515765" y="910168"/>
            <a:ext cx="208239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435 </a:t>
            </a:r>
            <a:r>
              <a:rPr lang="sv-SE" sz="1000" dirty="0"/>
              <a:t>Tidpunkt </a:t>
            </a:r>
            <a:r>
              <a:rPr lang="sv-SE" sz="1000" dirty="0" err="1"/>
              <a:t>pat</a:t>
            </a:r>
            <a:r>
              <a:rPr lang="sv-SE" sz="1000" dirty="0"/>
              <a:t> kallas till operation</a:t>
            </a:r>
            <a:endParaRPr lang="sv-SE" sz="975" dirty="0"/>
          </a:p>
        </p:txBody>
      </p:sp>
      <p:sp>
        <p:nvSpPr>
          <p:cNvPr id="75" name="AutoShape 35"/>
          <p:cNvSpPr>
            <a:spLocks noChangeArrowheads="1"/>
          </p:cNvSpPr>
          <p:nvPr/>
        </p:nvSpPr>
        <p:spPr bwMode="auto">
          <a:xfrm>
            <a:off x="3508320" y="204494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6" name="Text Box 34"/>
          <p:cNvSpPr txBox="1">
            <a:spLocks noChangeArrowheads="1"/>
          </p:cNvSpPr>
          <p:nvPr/>
        </p:nvSpPr>
        <p:spPr bwMode="auto">
          <a:xfrm rot="16200000">
            <a:off x="3030575" y="1092152"/>
            <a:ext cx="170517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440 </a:t>
            </a:r>
            <a:r>
              <a:rPr lang="sv-SE" sz="1000" dirty="0"/>
              <a:t>Stryknings-tidpunkt</a:t>
            </a:r>
            <a:endParaRPr lang="sv-SE" sz="975" dirty="0"/>
          </a:p>
        </p:txBody>
      </p:sp>
      <p:sp>
        <p:nvSpPr>
          <p:cNvPr id="77" name="AutoShape 35"/>
          <p:cNvSpPr>
            <a:spLocks noChangeArrowheads="1"/>
          </p:cNvSpPr>
          <p:nvPr/>
        </p:nvSpPr>
        <p:spPr bwMode="auto">
          <a:xfrm>
            <a:off x="3830314" y="2043903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 rot="16200000">
            <a:off x="3385846" y="3113584"/>
            <a:ext cx="1561920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510 Uppdukning start</a:t>
            </a:r>
            <a:endParaRPr lang="sv-SE" sz="975" dirty="0"/>
          </a:p>
        </p:txBody>
      </p:sp>
      <p:sp>
        <p:nvSpPr>
          <p:cNvPr id="80" name="AutoShape 35"/>
          <p:cNvSpPr>
            <a:spLocks noChangeArrowheads="1"/>
          </p:cNvSpPr>
          <p:nvPr/>
        </p:nvSpPr>
        <p:spPr bwMode="auto">
          <a:xfrm>
            <a:off x="4105122" y="4163043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1" name="Text Box 34"/>
          <p:cNvSpPr txBox="1">
            <a:spLocks noChangeArrowheads="1"/>
          </p:cNvSpPr>
          <p:nvPr/>
        </p:nvSpPr>
        <p:spPr bwMode="auto">
          <a:xfrm rot="16200000">
            <a:off x="3619454" y="3118270"/>
            <a:ext cx="1561920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515 Uppdukning slut</a:t>
            </a:r>
            <a:endParaRPr lang="sv-SE" sz="975" dirty="0"/>
          </a:p>
        </p:txBody>
      </p:sp>
      <p:sp>
        <p:nvSpPr>
          <p:cNvPr id="82" name="AutoShape 35"/>
          <p:cNvSpPr>
            <a:spLocks noChangeArrowheads="1"/>
          </p:cNvSpPr>
          <p:nvPr/>
        </p:nvSpPr>
        <p:spPr bwMode="auto">
          <a:xfrm>
            <a:off x="4341467" y="4163043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3" name="AutoShape 35"/>
          <p:cNvSpPr>
            <a:spLocks noChangeArrowheads="1"/>
          </p:cNvSpPr>
          <p:nvPr/>
        </p:nvSpPr>
        <p:spPr bwMode="auto">
          <a:xfrm>
            <a:off x="4112806" y="516357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4" name="AutoShape 35"/>
          <p:cNvSpPr>
            <a:spLocks noChangeArrowheads="1"/>
          </p:cNvSpPr>
          <p:nvPr/>
        </p:nvSpPr>
        <p:spPr bwMode="auto">
          <a:xfrm>
            <a:off x="4346153" y="516357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5" name="Text Box 34"/>
          <p:cNvSpPr txBox="1">
            <a:spLocks noChangeArrowheads="1"/>
          </p:cNvSpPr>
          <p:nvPr/>
        </p:nvSpPr>
        <p:spPr bwMode="auto">
          <a:xfrm rot="16200000">
            <a:off x="3700954" y="2963814"/>
            <a:ext cx="186613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/>
              <a:t>530 Ankomsttid </a:t>
            </a:r>
            <a:r>
              <a:rPr lang="sv-SE" dirty="0" err="1"/>
              <a:t>preopenhet</a:t>
            </a:r>
            <a:endParaRPr lang="sv-SE" dirty="0"/>
          </a:p>
        </p:txBody>
      </p:sp>
      <p:sp>
        <p:nvSpPr>
          <p:cNvPr id="86" name="AutoShape 35"/>
          <p:cNvSpPr>
            <a:spLocks noChangeArrowheads="1"/>
          </p:cNvSpPr>
          <p:nvPr/>
        </p:nvSpPr>
        <p:spPr bwMode="auto">
          <a:xfrm>
            <a:off x="4580022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8" name="Text Box 34"/>
          <p:cNvSpPr txBox="1">
            <a:spLocks noChangeArrowheads="1"/>
          </p:cNvSpPr>
          <p:nvPr/>
        </p:nvSpPr>
        <p:spPr bwMode="auto">
          <a:xfrm rot="16200000">
            <a:off x="3878592" y="2904491"/>
            <a:ext cx="197807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/>
              <a:t>531 Preoperativ anestesistart</a:t>
            </a:r>
          </a:p>
        </p:txBody>
      </p:sp>
      <p:sp>
        <p:nvSpPr>
          <p:cNvPr id="89" name="AutoShape 35"/>
          <p:cNvSpPr>
            <a:spLocks noChangeArrowheads="1"/>
          </p:cNvSpPr>
          <p:nvPr/>
        </p:nvSpPr>
        <p:spPr bwMode="auto">
          <a:xfrm>
            <a:off x="4818497" y="467349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0" name="AutoShape 35"/>
          <p:cNvSpPr>
            <a:spLocks noChangeArrowheads="1"/>
          </p:cNvSpPr>
          <p:nvPr/>
        </p:nvSpPr>
        <p:spPr bwMode="auto">
          <a:xfrm>
            <a:off x="4820175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1" name="Text Box 34"/>
          <p:cNvSpPr txBox="1">
            <a:spLocks noChangeArrowheads="1"/>
          </p:cNvSpPr>
          <p:nvPr/>
        </p:nvSpPr>
        <p:spPr bwMode="auto">
          <a:xfrm rot="16200000">
            <a:off x="4172114" y="2959872"/>
            <a:ext cx="186209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/>
              <a:t>525 Antibiotikaprofylax start</a:t>
            </a:r>
          </a:p>
        </p:txBody>
      </p:sp>
      <p:sp>
        <p:nvSpPr>
          <p:cNvPr id="92" name="AutoShape 35"/>
          <p:cNvSpPr>
            <a:spLocks noChangeArrowheads="1"/>
          </p:cNvSpPr>
          <p:nvPr/>
        </p:nvSpPr>
        <p:spPr bwMode="auto">
          <a:xfrm>
            <a:off x="5049162" y="4368662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3" name="AutoShape 35"/>
          <p:cNvSpPr>
            <a:spLocks noChangeArrowheads="1"/>
          </p:cNvSpPr>
          <p:nvPr/>
        </p:nvSpPr>
        <p:spPr bwMode="auto">
          <a:xfrm>
            <a:off x="5049162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4" name="Text Box 34"/>
          <p:cNvSpPr txBox="1">
            <a:spLocks noChangeArrowheads="1"/>
          </p:cNvSpPr>
          <p:nvPr/>
        </p:nvSpPr>
        <p:spPr bwMode="auto">
          <a:xfrm rot="16200000">
            <a:off x="4690885" y="3016314"/>
            <a:ext cx="1762831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545 Patient in på operationssal</a:t>
            </a:r>
            <a:endParaRPr lang="sv-SE" sz="975" dirty="0"/>
          </a:p>
        </p:txBody>
      </p:sp>
      <p:sp>
        <p:nvSpPr>
          <p:cNvPr id="95" name="AutoShape 35"/>
          <p:cNvSpPr>
            <a:spLocks noChangeArrowheads="1"/>
          </p:cNvSpPr>
          <p:nvPr/>
        </p:nvSpPr>
        <p:spPr bwMode="auto">
          <a:xfrm>
            <a:off x="5524432" y="437222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6" name="Text Box 34"/>
          <p:cNvSpPr txBox="1">
            <a:spLocks noChangeArrowheads="1"/>
          </p:cNvSpPr>
          <p:nvPr/>
        </p:nvSpPr>
        <p:spPr bwMode="auto">
          <a:xfrm rot="16200000">
            <a:off x="4673021" y="3226199"/>
            <a:ext cx="135816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540 </a:t>
            </a:r>
            <a:r>
              <a:rPr lang="sv-SE" sz="975" dirty="0" err="1" smtClean="0"/>
              <a:t>Patienttid</a:t>
            </a:r>
            <a:r>
              <a:rPr lang="sv-SE" sz="975" dirty="0" smtClean="0"/>
              <a:t> start</a:t>
            </a:r>
            <a:endParaRPr lang="sv-SE" sz="975" dirty="0"/>
          </a:p>
        </p:txBody>
      </p:sp>
      <p:sp>
        <p:nvSpPr>
          <p:cNvPr id="97" name="AutoShape 35"/>
          <p:cNvSpPr>
            <a:spLocks noChangeArrowheads="1"/>
          </p:cNvSpPr>
          <p:nvPr/>
        </p:nvSpPr>
        <p:spPr bwMode="auto">
          <a:xfrm>
            <a:off x="5298102" y="437196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8" name="AutoShape 35"/>
          <p:cNvSpPr>
            <a:spLocks noChangeArrowheads="1"/>
          </p:cNvSpPr>
          <p:nvPr/>
        </p:nvSpPr>
        <p:spPr bwMode="auto">
          <a:xfrm>
            <a:off x="5298102" y="467349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9" name="Text Box 34"/>
          <p:cNvSpPr txBox="1">
            <a:spLocks noChangeArrowheads="1"/>
          </p:cNvSpPr>
          <p:nvPr/>
        </p:nvSpPr>
        <p:spPr bwMode="auto">
          <a:xfrm rot="16200000">
            <a:off x="4924493" y="3023865"/>
            <a:ext cx="1762831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550 Anestesitid start</a:t>
            </a:r>
            <a:endParaRPr lang="sv-SE" sz="975" dirty="0"/>
          </a:p>
        </p:txBody>
      </p:sp>
      <p:sp>
        <p:nvSpPr>
          <p:cNvPr id="100" name="AutoShape 35"/>
          <p:cNvSpPr>
            <a:spLocks noChangeArrowheads="1"/>
          </p:cNvSpPr>
          <p:nvPr/>
        </p:nvSpPr>
        <p:spPr bwMode="auto">
          <a:xfrm>
            <a:off x="5751908" y="437605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1" name="Text Box 34"/>
          <p:cNvSpPr txBox="1">
            <a:spLocks noChangeArrowheads="1"/>
          </p:cNvSpPr>
          <p:nvPr/>
        </p:nvSpPr>
        <p:spPr bwMode="auto">
          <a:xfrm rot="16200000">
            <a:off x="5158101" y="3022364"/>
            <a:ext cx="1762831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555 Anestesi klar</a:t>
            </a:r>
            <a:endParaRPr lang="sv-SE" sz="975" dirty="0"/>
          </a:p>
        </p:txBody>
      </p:sp>
      <p:sp>
        <p:nvSpPr>
          <p:cNvPr id="102" name="AutoShape 35"/>
          <p:cNvSpPr>
            <a:spLocks noChangeArrowheads="1"/>
          </p:cNvSpPr>
          <p:nvPr/>
        </p:nvSpPr>
        <p:spPr bwMode="auto">
          <a:xfrm>
            <a:off x="5985516" y="4369122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3" name="Text Box 34"/>
          <p:cNvSpPr txBox="1">
            <a:spLocks noChangeArrowheads="1"/>
          </p:cNvSpPr>
          <p:nvPr/>
        </p:nvSpPr>
        <p:spPr bwMode="auto">
          <a:xfrm rot="16200000">
            <a:off x="5391709" y="3020863"/>
            <a:ext cx="1762831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560 </a:t>
            </a:r>
            <a:r>
              <a:rPr lang="sv-SE" sz="975" dirty="0" err="1" smtClean="0"/>
              <a:t>Op</a:t>
            </a:r>
            <a:r>
              <a:rPr lang="sv-SE" sz="975" dirty="0" smtClean="0"/>
              <a:t>-förberedelse klar</a:t>
            </a:r>
            <a:endParaRPr lang="sv-SE" sz="975" dirty="0"/>
          </a:p>
        </p:txBody>
      </p:sp>
      <p:sp>
        <p:nvSpPr>
          <p:cNvPr id="104" name="AutoShape 35"/>
          <p:cNvSpPr>
            <a:spLocks noChangeArrowheads="1"/>
          </p:cNvSpPr>
          <p:nvPr/>
        </p:nvSpPr>
        <p:spPr bwMode="auto">
          <a:xfrm>
            <a:off x="6223732" y="4163043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5" name="Text Box 34"/>
          <p:cNvSpPr txBox="1">
            <a:spLocks noChangeArrowheads="1"/>
          </p:cNvSpPr>
          <p:nvPr/>
        </p:nvSpPr>
        <p:spPr bwMode="auto">
          <a:xfrm rot="16200000">
            <a:off x="5932593" y="3225449"/>
            <a:ext cx="135065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565 Operation start</a:t>
            </a:r>
            <a:endParaRPr lang="sv-SE" sz="975" dirty="0"/>
          </a:p>
        </p:txBody>
      </p:sp>
      <p:sp>
        <p:nvSpPr>
          <p:cNvPr id="106" name="AutoShape 35"/>
          <p:cNvSpPr>
            <a:spLocks noChangeArrowheads="1"/>
          </p:cNvSpPr>
          <p:nvPr/>
        </p:nvSpPr>
        <p:spPr bwMode="auto">
          <a:xfrm>
            <a:off x="6553921" y="396930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7" name="Text Box 34"/>
          <p:cNvSpPr txBox="1">
            <a:spLocks noChangeArrowheads="1"/>
          </p:cNvSpPr>
          <p:nvPr/>
        </p:nvSpPr>
        <p:spPr bwMode="auto">
          <a:xfrm rot="16200000">
            <a:off x="6748447" y="3223948"/>
            <a:ext cx="135065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570 Operation slut</a:t>
            </a:r>
            <a:endParaRPr lang="sv-SE" sz="975" dirty="0"/>
          </a:p>
        </p:txBody>
      </p:sp>
      <p:sp>
        <p:nvSpPr>
          <p:cNvPr id="108" name="AutoShape 35"/>
          <p:cNvSpPr>
            <a:spLocks noChangeArrowheads="1"/>
          </p:cNvSpPr>
          <p:nvPr/>
        </p:nvSpPr>
        <p:spPr bwMode="auto">
          <a:xfrm>
            <a:off x="7369775" y="396930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9" name="Text Box 34"/>
          <p:cNvSpPr txBox="1">
            <a:spLocks noChangeArrowheads="1"/>
          </p:cNvSpPr>
          <p:nvPr/>
        </p:nvSpPr>
        <p:spPr bwMode="auto">
          <a:xfrm rot="16200000">
            <a:off x="7030190" y="3222447"/>
            <a:ext cx="135065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575 Anestesi slut</a:t>
            </a:r>
            <a:endParaRPr lang="sv-SE" sz="975" dirty="0"/>
          </a:p>
        </p:txBody>
      </p:sp>
      <p:sp>
        <p:nvSpPr>
          <p:cNvPr id="110" name="AutoShape 35"/>
          <p:cNvSpPr>
            <a:spLocks noChangeArrowheads="1"/>
          </p:cNvSpPr>
          <p:nvPr/>
        </p:nvSpPr>
        <p:spPr bwMode="auto">
          <a:xfrm>
            <a:off x="7649105" y="4371434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1" name="Text Box 34"/>
          <p:cNvSpPr txBox="1">
            <a:spLocks noChangeArrowheads="1"/>
          </p:cNvSpPr>
          <p:nvPr/>
        </p:nvSpPr>
        <p:spPr bwMode="auto">
          <a:xfrm rot="16200000">
            <a:off x="7209187" y="3124343"/>
            <a:ext cx="156196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580 Patient ut från </a:t>
            </a:r>
            <a:r>
              <a:rPr lang="sv-SE" sz="975" dirty="0" err="1" smtClean="0"/>
              <a:t>opsal</a:t>
            </a:r>
            <a:endParaRPr lang="sv-SE" sz="975" dirty="0"/>
          </a:p>
        </p:txBody>
      </p:sp>
      <p:sp>
        <p:nvSpPr>
          <p:cNvPr id="112" name="AutoShape 35"/>
          <p:cNvSpPr>
            <a:spLocks noChangeArrowheads="1"/>
          </p:cNvSpPr>
          <p:nvPr/>
        </p:nvSpPr>
        <p:spPr bwMode="auto">
          <a:xfrm>
            <a:off x="7936170" y="4163043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3" name="Text Box 34"/>
          <p:cNvSpPr txBox="1">
            <a:spLocks noChangeArrowheads="1"/>
          </p:cNvSpPr>
          <p:nvPr/>
        </p:nvSpPr>
        <p:spPr bwMode="auto">
          <a:xfrm rot="16200000">
            <a:off x="7496314" y="3122842"/>
            <a:ext cx="156196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580 Patient tid slut </a:t>
            </a:r>
            <a:endParaRPr lang="sv-SE" sz="975" dirty="0"/>
          </a:p>
        </p:txBody>
      </p:sp>
      <p:sp>
        <p:nvSpPr>
          <p:cNvPr id="114" name="AutoShape 35"/>
          <p:cNvSpPr>
            <a:spLocks noChangeArrowheads="1"/>
          </p:cNvSpPr>
          <p:nvPr/>
        </p:nvSpPr>
        <p:spPr bwMode="auto">
          <a:xfrm>
            <a:off x="8223297" y="436810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5" name="AutoShape 35"/>
          <p:cNvSpPr>
            <a:spLocks noChangeArrowheads="1"/>
          </p:cNvSpPr>
          <p:nvPr/>
        </p:nvSpPr>
        <p:spPr bwMode="auto">
          <a:xfrm>
            <a:off x="7936170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6" name="AutoShape 35"/>
          <p:cNvSpPr>
            <a:spLocks noChangeArrowheads="1"/>
          </p:cNvSpPr>
          <p:nvPr/>
        </p:nvSpPr>
        <p:spPr bwMode="auto">
          <a:xfrm>
            <a:off x="8223297" y="467349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7" name="Text Box 34"/>
          <p:cNvSpPr txBox="1">
            <a:spLocks noChangeArrowheads="1"/>
          </p:cNvSpPr>
          <p:nvPr/>
        </p:nvSpPr>
        <p:spPr bwMode="auto">
          <a:xfrm rot="16200000">
            <a:off x="8007961" y="3115353"/>
            <a:ext cx="157393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800 Patient  ut från </a:t>
            </a:r>
            <a:r>
              <a:rPr lang="sv-SE" sz="975" dirty="0" err="1" smtClean="0"/>
              <a:t>postop</a:t>
            </a:r>
            <a:r>
              <a:rPr lang="sv-SE" sz="975" dirty="0" smtClean="0"/>
              <a:t> </a:t>
            </a:r>
            <a:endParaRPr lang="sv-SE" sz="975" dirty="0"/>
          </a:p>
        </p:txBody>
      </p:sp>
      <p:sp>
        <p:nvSpPr>
          <p:cNvPr id="119" name="AutoShape 35"/>
          <p:cNvSpPr>
            <a:spLocks noChangeArrowheads="1"/>
          </p:cNvSpPr>
          <p:nvPr/>
        </p:nvSpPr>
        <p:spPr bwMode="auto">
          <a:xfrm>
            <a:off x="8740927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20" name="AutoShape 35"/>
          <p:cNvSpPr>
            <a:spLocks noChangeArrowheads="1"/>
          </p:cNvSpPr>
          <p:nvPr/>
        </p:nvSpPr>
        <p:spPr bwMode="auto">
          <a:xfrm>
            <a:off x="7936170" y="437007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21" name="Text Box 34"/>
          <p:cNvSpPr txBox="1">
            <a:spLocks noChangeArrowheads="1"/>
          </p:cNvSpPr>
          <p:nvPr/>
        </p:nvSpPr>
        <p:spPr bwMode="auto">
          <a:xfrm rot="16200000">
            <a:off x="8366610" y="1012302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/>
              <a:t>Dödsdatum</a:t>
            </a:r>
            <a:endParaRPr lang="sv-SE" sz="975" dirty="0"/>
          </a:p>
        </p:txBody>
      </p:sp>
      <p:cxnSp>
        <p:nvCxnSpPr>
          <p:cNvPr id="6" name="Rak pil 5"/>
          <p:cNvCxnSpPr/>
          <p:nvPr/>
        </p:nvCxnSpPr>
        <p:spPr>
          <a:xfrm>
            <a:off x="6655169" y="6429990"/>
            <a:ext cx="796586" cy="59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6406383" y="6311788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7" name="Rak pil 86"/>
          <p:cNvCxnSpPr>
            <a:stCxn id="118" idx="3"/>
          </p:cNvCxnSpPr>
          <p:nvPr/>
        </p:nvCxnSpPr>
        <p:spPr>
          <a:xfrm>
            <a:off x="5399097" y="6267822"/>
            <a:ext cx="2883471" cy="6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ruta 117"/>
          <p:cNvSpPr txBox="1"/>
          <p:nvPr/>
        </p:nvSpPr>
        <p:spPr>
          <a:xfrm>
            <a:off x="5150311" y="6146635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3" name="Rak pil 122"/>
          <p:cNvCxnSpPr>
            <a:stCxn id="124" idx="3"/>
          </p:cNvCxnSpPr>
          <p:nvPr/>
        </p:nvCxnSpPr>
        <p:spPr>
          <a:xfrm>
            <a:off x="5119404" y="6079564"/>
            <a:ext cx="1490323" cy="36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ruta 123"/>
          <p:cNvSpPr txBox="1"/>
          <p:nvPr/>
        </p:nvSpPr>
        <p:spPr>
          <a:xfrm>
            <a:off x="4870618" y="5958377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5" name="Rak pil 124"/>
          <p:cNvCxnSpPr>
            <a:stCxn id="126" idx="3"/>
          </p:cNvCxnSpPr>
          <p:nvPr/>
        </p:nvCxnSpPr>
        <p:spPr>
          <a:xfrm>
            <a:off x="3812136" y="5982498"/>
            <a:ext cx="1646564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ruta 125"/>
          <p:cNvSpPr txBox="1"/>
          <p:nvPr/>
        </p:nvSpPr>
        <p:spPr>
          <a:xfrm>
            <a:off x="3563350" y="5861311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cxnSp>
        <p:nvCxnSpPr>
          <p:cNvPr id="127" name="Rak pil 126"/>
          <p:cNvCxnSpPr>
            <a:stCxn id="128" idx="3"/>
          </p:cNvCxnSpPr>
          <p:nvPr/>
        </p:nvCxnSpPr>
        <p:spPr>
          <a:xfrm flipV="1">
            <a:off x="8066961" y="6573902"/>
            <a:ext cx="802004" cy="81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ruta 127"/>
          <p:cNvSpPr txBox="1"/>
          <p:nvPr/>
        </p:nvSpPr>
        <p:spPr>
          <a:xfrm>
            <a:off x="7818175" y="6460881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855450" y="5453676"/>
            <a:ext cx="153712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975" b="1"/>
            </a:lvl1pPr>
          </a:lstStyle>
          <a:p>
            <a:pPr algn="l"/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Avvikelser mot planering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Rak pil 31"/>
          <p:cNvCxnSpPr/>
          <p:nvPr/>
        </p:nvCxnSpPr>
        <p:spPr>
          <a:xfrm>
            <a:off x="5350434" y="5503855"/>
            <a:ext cx="3336" cy="142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Rak pil 128"/>
          <p:cNvCxnSpPr/>
          <p:nvPr/>
        </p:nvCxnSpPr>
        <p:spPr>
          <a:xfrm>
            <a:off x="6606253" y="5503855"/>
            <a:ext cx="3336" cy="142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pil 129"/>
          <p:cNvCxnSpPr/>
          <p:nvPr/>
        </p:nvCxnSpPr>
        <p:spPr>
          <a:xfrm>
            <a:off x="7422107" y="5503855"/>
            <a:ext cx="3336" cy="142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ak pil 130"/>
          <p:cNvCxnSpPr/>
          <p:nvPr/>
        </p:nvCxnSpPr>
        <p:spPr>
          <a:xfrm>
            <a:off x="8275629" y="5503855"/>
            <a:ext cx="3336" cy="142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ruta 131"/>
          <p:cNvSpPr txBox="1"/>
          <p:nvPr/>
        </p:nvSpPr>
        <p:spPr>
          <a:xfrm>
            <a:off x="863872" y="5705626"/>
            <a:ext cx="2673445" cy="93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975" b="1"/>
            </a:lvl1pPr>
          </a:lstStyle>
          <a:p>
            <a:pPr algn="l"/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Ex. Ledtider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 smtClean="0">
                <a:solidFill>
                  <a:schemeClr val="accent1">
                    <a:lumMod val="75000"/>
                  </a:schemeClr>
                </a:solidFill>
              </a:rPr>
              <a:t>Strykning tid  (440: 415)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 smtClean="0">
                <a:solidFill>
                  <a:schemeClr val="accent1">
                    <a:lumMod val="75000"/>
                  </a:schemeClr>
                </a:solidFill>
              </a:rPr>
              <a:t>Antibiotika start mot </a:t>
            </a:r>
            <a:r>
              <a:rPr lang="sv-SE" sz="900" b="0" dirty="0" err="1" smtClean="0">
                <a:solidFill>
                  <a:schemeClr val="accent1">
                    <a:lumMod val="75000"/>
                  </a:schemeClr>
                </a:solidFill>
              </a:rPr>
              <a:t>opstart</a:t>
            </a:r>
            <a:r>
              <a:rPr lang="sv-SE" sz="900" b="0" dirty="0" smtClean="0">
                <a:solidFill>
                  <a:schemeClr val="accent1">
                    <a:lumMod val="75000"/>
                  </a:schemeClr>
                </a:solidFill>
              </a:rPr>
              <a:t>  (525:565)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 err="1" smtClean="0">
                <a:solidFill>
                  <a:schemeClr val="accent1">
                    <a:lumMod val="75000"/>
                  </a:schemeClr>
                </a:solidFill>
              </a:rPr>
              <a:t>Patienttid</a:t>
            </a:r>
            <a:r>
              <a:rPr lang="sv-SE" sz="900" b="0" dirty="0" smtClean="0">
                <a:solidFill>
                  <a:schemeClr val="accent1">
                    <a:lumMod val="75000"/>
                  </a:schemeClr>
                </a:solidFill>
              </a:rPr>
              <a:t> (540:580)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 smtClean="0">
                <a:solidFill>
                  <a:schemeClr val="accent1">
                    <a:lumMod val="75000"/>
                  </a:schemeClr>
                </a:solidFill>
              </a:rPr>
              <a:t>Operationstid (565:570)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Postoptid (580:800</a:t>
            </a:r>
            <a:r>
              <a:rPr lang="sv-SE" sz="900" b="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5350839" y="2246835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k 132"/>
          <p:cNvCxnSpPr/>
          <p:nvPr/>
        </p:nvCxnSpPr>
        <p:spPr>
          <a:xfrm>
            <a:off x="6606658" y="2228927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ak 133"/>
          <p:cNvCxnSpPr/>
          <p:nvPr/>
        </p:nvCxnSpPr>
        <p:spPr>
          <a:xfrm>
            <a:off x="7422512" y="2240280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ak 134"/>
          <p:cNvCxnSpPr/>
          <p:nvPr/>
        </p:nvCxnSpPr>
        <p:spPr>
          <a:xfrm>
            <a:off x="8276034" y="2238675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utoShape 35"/>
          <p:cNvSpPr>
            <a:spLocks noChangeArrowheads="1"/>
          </p:cNvSpPr>
          <p:nvPr/>
        </p:nvSpPr>
        <p:spPr bwMode="auto">
          <a:xfrm>
            <a:off x="9244317" y="2042157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37" name="Text Box 34"/>
          <p:cNvSpPr txBox="1">
            <a:spLocks noChangeArrowheads="1"/>
          </p:cNvSpPr>
          <p:nvPr/>
        </p:nvSpPr>
        <p:spPr bwMode="auto">
          <a:xfrm>
            <a:off x="5402248" y="5453676"/>
            <a:ext cx="821484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>
                <a:solidFill>
                  <a:schemeClr val="accent1">
                    <a:lumMod val="75000"/>
                  </a:schemeClr>
                </a:solidFill>
              </a:rPr>
              <a:t>(415:540)</a:t>
            </a:r>
            <a:endParaRPr lang="sv-SE" sz="97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8" name="Text Box 34"/>
          <p:cNvSpPr txBox="1">
            <a:spLocks noChangeArrowheads="1"/>
          </p:cNvSpPr>
          <p:nvPr/>
        </p:nvSpPr>
        <p:spPr bwMode="auto">
          <a:xfrm>
            <a:off x="6617808" y="5453676"/>
            <a:ext cx="74086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>
                <a:solidFill>
                  <a:schemeClr val="accent1">
                    <a:lumMod val="75000"/>
                  </a:schemeClr>
                </a:solidFill>
              </a:rPr>
              <a:t>(420:565)</a:t>
            </a:r>
            <a:endParaRPr lang="sv-SE" sz="97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9" name="Text Box 34"/>
          <p:cNvSpPr txBox="1">
            <a:spLocks noChangeArrowheads="1"/>
          </p:cNvSpPr>
          <p:nvPr/>
        </p:nvSpPr>
        <p:spPr bwMode="auto">
          <a:xfrm>
            <a:off x="7466674" y="5453676"/>
            <a:ext cx="686960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>
                <a:solidFill>
                  <a:schemeClr val="accent1">
                    <a:lumMod val="75000"/>
                  </a:schemeClr>
                </a:solidFill>
              </a:rPr>
              <a:t>(425:570)</a:t>
            </a:r>
            <a:endParaRPr lang="sv-SE" sz="97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0" name="Text Box 34"/>
          <p:cNvSpPr txBox="1">
            <a:spLocks noChangeArrowheads="1"/>
          </p:cNvSpPr>
          <p:nvPr/>
        </p:nvSpPr>
        <p:spPr bwMode="auto">
          <a:xfrm>
            <a:off x="8344107" y="5453676"/>
            <a:ext cx="740258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 smtClean="0">
                <a:solidFill>
                  <a:schemeClr val="accent1">
                    <a:lumMod val="75000"/>
                  </a:schemeClr>
                </a:solidFill>
              </a:rPr>
              <a:t>(430:580)</a:t>
            </a:r>
            <a:endParaRPr lang="sv-SE" sz="975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1" name="Picture 2" descr="SP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54" y="158263"/>
            <a:ext cx="1779724" cy="81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AutoShape 35"/>
          <p:cNvSpPr>
            <a:spLocks noChangeArrowheads="1"/>
          </p:cNvSpPr>
          <p:nvPr/>
        </p:nvSpPr>
        <p:spPr bwMode="auto">
          <a:xfrm>
            <a:off x="5049162" y="467349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5" name="Höger 4"/>
          <p:cNvSpPr/>
          <p:nvPr/>
        </p:nvSpPr>
        <p:spPr>
          <a:xfrm>
            <a:off x="863872" y="1757109"/>
            <a:ext cx="492345" cy="31049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>
                <a:solidFill>
                  <a:schemeClr val="tx1"/>
                </a:solidFill>
              </a:rPr>
              <a:t>Tid</a:t>
            </a:r>
          </a:p>
        </p:txBody>
      </p:sp>
      <p:sp>
        <p:nvSpPr>
          <p:cNvPr id="147" name="Höger 146"/>
          <p:cNvSpPr/>
          <p:nvPr/>
        </p:nvSpPr>
        <p:spPr>
          <a:xfrm>
            <a:off x="873051" y="3672211"/>
            <a:ext cx="492345" cy="31049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>
                <a:solidFill>
                  <a:schemeClr val="tx1"/>
                </a:solidFill>
              </a:rPr>
              <a:t>Tid</a:t>
            </a:r>
          </a:p>
        </p:txBody>
      </p:sp>
    </p:spTree>
    <p:extLst>
      <p:ext uri="{BB962C8B-B14F-4D97-AF65-F5344CB8AC3E}">
        <p14:creationId xmlns:p14="http://schemas.microsoft.com/office/powerpoint/2010/main" val="41665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155</Words>
  <Application>Microsoft Office PowerPoint</Application>
  <PresentationFormat>A4 (210 x 297 mm)</PresentationFormat>
  <Paragraphs>57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Perioperativ  tidslinje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Bengt Cederlund</dc:creator>
  <cp:lastModifiedBy>Lyckner, Sara</cp:lastModifiedBy>
  <cp:revision>40</cp:revision>
  <cp:lastPrinted>2017-06-19T09:08:40Z</cp:lastPrinted>
  <dcterms:created xsi:type="dcterms:W3CDTF">2017-06-05T08:29:42Z</dcterms:created>
  <dcterms:modified xsi:type="dcterms:W3CDTF">2017-10-16T15:35:50Z</dcterms:modified>
</cp:coreProperties>
</file>