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791" r:id="rId2"/>
  </p:sldMasterIdLst>
  <p:notesMasterIdLst>
    <p:notesMasterId r:id="rId46"/>
  </p:notesMasterIdLst>
  <p:handoutMasterIdLst>
    <p:handoutMasterId r:id="rId47"/>
  </p:handoutMasterIdLst>
  <p:sldIdLst>
    <p:sldId id="256" r:id="rId3"/>
    <p:sldId id="508" r:id="rId4"/>
    <p:sldId id="319" r:id="rId5"/>
    <p:sldId id="509" r:id="rId6"/>
    <p:sldId id="471" r:id="rId7"/>
    <p:sldId id="460" r:id="rId8"/>
    <p:sldId id="512" r:id="rId9"/>
    <p:sldId id="521" r:id="rId10"/>
    <p:sldId id="510" r:id="rId11"/>
    <p:sldId id="513" r:id="rId12"/>
    <p:sldId id="517" r:id="rId13"/>
    <p:sldId id="535" r:id="rId14"/>
    <p:sldId id="555" r:id="rId15"/>
    <p:sldId id="519" r:id="rId16"/>
    <p:sldId id="520" r:id="rId17"/>
    <p:sldId id="522" r:id="rId18"/>
    <p:sldId id="524" r:id="rId19"/>
    <p:sldId id="525" r:id="rId20"/>
    <p:sldId id="526" r:id="rId21"/>
    <p:sldId id="527" r:id="rId22"/>
    <p:sldId id="543" r:id="rId23"/>
    <p:sldId id="523" r:id="rId24"/>
    <p:sldId id="528" r:id="rId25"/>
    <p:sldId id="530" r:id="rId26"/>
    <p:sldId id="531" r:id="rId27"/>
    <p:sldId id="529" r:id="rId28"/>
    <p:sldId id="532" r:id="rId29"/>
    <p:sldId id="556" r:id="rId30"/>
    <p:sldId id="554" r:id="rId31"/>
    <p:sldId id="534" r:id="rId32"/>
    <p:sldId id="553" r:id="rId33"/>
    <p:sldId id="546" r:id="rId34"/>
    <p:sldId id="547" r:id="rId35"/>
    <p:sldId id="548" r:id="rId36"/>
    <p:sldId id="549" r:id="rId37"/>
    <p:sldId id="550" r:id="rId38"/>
    <p:sldId id="539" r:id="rId39"/>
    <p:sldId id="538" r:id="rId40"/>
    <p:sldId id="558" r:id="rId41"/>
    <p:sldId id="559" r:id="rId42"/>
    <p:sldId id="561" r:id="rId43"/>
    <p:sldId id="557" r:id="rId44"/>
    <p:sldId id="542" r:id="rId45"/>
  </p:sldIdLst>
  <p:sldSz cx="9144000" cy="6858000" type="screen4x3"/>
  <p:notesSz cx="9906000" cy="67691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2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Ull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2D050"/>
    <a:srgbClr val="7F7F7F"/>
    <a:srgbClr val="FFFFFF"/>
    <a:srgbClr val="E3FE5E"/>
    <a:srgbClr val="833505"/>
    <a:srgbClr val="6F8404"/>
    <a:srgbClr val="777711"/>
    <a:srgbClr val="664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2" autoAdjust="0"/>
    <p:restoredTop sz="79494" autoAdjust="0"/>
  </p:normalViewPr>
  <p:slideViewPr>
    <p:cSldViewPr snapToGrid="0">
      <p:cViewPr varScale="1">
        <p:scale>
          <a:sx n="69" d="100"/>
          <a:sy n="69" d="100"/>
        </p:scale>
        <p:origin x="2045" y="6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94"/>
    </p:cViewPr>
  </p:sorterViewPr>
  <p:notesViewPr>
    <p:cSldViewPr snapToGrid="0">
      <p:cViewPr varScale="1">
        <p:scale>
          <a:sx n="56" d="100"/>
          <a:sy n="56" d="100"/>
        </p:scale>
        <p:origin x="-1806" y="-84"/>
      </p:cViewPr>
      <p:guideLst>
        <p:guide orient="horz" pos="2132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3400" y="0"/>
            <a:ext cx="4292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2763"/>
            <a:ext cx="3371850" cy="2528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3214688"/>
            <a:ext cx="7261225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0"/>
            <a:r>
              <a:rPr lang="sv-SE" altLang="sv-SE" noProof="0"/>
              <a:t>Nivå två</a:t>
            </a:r>
          </a:p>
          <a:p>
            <a:pPr lvl="0"/>
            <a:r>
              <a:rPr lang="sv-SE" altLang="sv-SE" noProof="0"/>
              <a:t>Nivå tre</a:t>
            </a:r>
          </a:p>
          <a:p>
            <a:pPr lvl="0"/>
            <a:r>
              <a:rPr lang="sv-SE" altLang="sv-SE" noProof="0"/>
              <a:t>Nivå fyra</a:t>
            </a:r>
          </a:p>
          <a:p>
            <a:pPr lvl="0"/>
            <a:r>
              <a:rPr lang="sv-SE" altLang="sv-SE" noProof="0"/>
              <a:t>Nivå fem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30963"/>
            <a:ext cx="4292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3400" y="6430963"/>
            <a:ext cx="4292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D59A21-E996-4D31-8983-F4955228744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512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D3BE6-65DC-41C8-8F27-FA4E99FE36E0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19708F-8B2C-44A4-BE0D-DBEA58AE4436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3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A7A7B-CC33-4797-A9BD-2DA7DC4D479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12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A7A7B-CC33-4797-A9BD-2DA7DC4D479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24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A7A7B-CC33-4797-A9BD-2DA7DC4D479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0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0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94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83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83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 dirty="0"/>
              <a:t>Trevligt</a:t>
            </a:r>
          </a:p>
          <a:p>
            <a:pPr eaLnBrk="1" hangingPunct="1"/>
            <a:r>
              <a:rPr lang="sv-SE" altLang="sv-SE" dirty="0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70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3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A7A7B-CC33-4797-A9BD-2DA7DC4D479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66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49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 dirty="0"/>
              <a:t>Trevligt</a:t>
            </a:r>
          </a:p>
          <a:p>
            <a:pPr eaLnBrk="1" hangingPunct="1"/>
            <a:r>
              <a:rPr lang="sv-SE" altLang="sv-SE" dirty="0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66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27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87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22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9DAF7-9C46-41CE-8099-E3C90664E95B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5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22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9DAF7-9C46-41CE-8099-E3C90664E95B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75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  <p:sp>
        <p:nvSpPr>
          <p:cNvPr id="2355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872F7-D587-4317-BA7D-C5F34118AA2C}" type="slidenum">
              <a:rPr kumimoji="0" lang="sv-SE" altLang="sv-SE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altLang="sv-SE" sz="1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20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  <p:sp>
        <p:nvSpPr>
          <p:cNvPr id="1946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60A265-B2CB-483F-8921-654257665C09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87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 dirty="0"/>
              <a:t>Trevligt</a:t>
            </a:r>
          </a:p>
          <a:p>
            <a:pPr eaLnBrk="1" hangingPunct="1"/>
            <a:r>
              <a:rPr lang="sv-SE" altLang="sv-SE" dirty="0"/>
              <a:t>Selekterad grupp morgonen</a:t>
            </a:r>
          </a:p>
        </p:txBody>
      </p:sp>
      <p:sp>
        <p:nvSpPr>
          <p:cNvPr id="122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9DAF7-9C46-41CE-8099-E3C90664E95B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5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 dirty="0"/>
              <a:t>Trevligt</a:t>
            </a:r>
          </a:p>
          <a:p>
            <a:pPr eaLnBrk="1" hangingPunct="1"/>
            <a:r>
              <a:rPr lang="sv-SE" altLang="sv-SE" dirty="0"/>
              <a:t>Selekterad grupp morgonen</a:t>
            </a:r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A7A7B-CC33-4797-A9BD-2DA7DC4D479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17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22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9DAF7-9C46-41CE-8099-E3C90664E95B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76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19708F-8B2C-44A4-BE0D-DBEA58AE4436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44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19708F-8B2C-44A4-BE0D-DBEA58AE4436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536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19708F-8B2C-44A4-BE0D-DBEA58AE4436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764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22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9DAF7-9C46-41CE-8099-E3C90664E95B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0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baseline="0" dirty="0">
              <a:sym typeface="Wingdings" panose="05000000000000000000" pitchFamily="2" charset="2"/>
            </a:endParaRPr>
          </a:p>
          <a:p>
            <a:pPr eaLnBrk="1" hangingPunct="1"/>
            <a:endParaRPr lang="sv-SE" altLang="sv-SE" dirty="0"/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67C8-137B-44FE-B951-AC6B3C111C37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22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9DAF7-9C46-41CE-8099-E3C90664E95B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 dirty="0"/>
              <a:t>Trevligt</a:t>
            </a:r>
          </a:p>
          <a:p>
            <a:pPr eaLnBrk="1" hangingPunct="1"/>
            <a:r>
              <a:rPr lang="sv-SE" altLang="sv-SE" dirty="0"/>
              <a:t>Selekterad grupp morgonen</a:t>
            </a:r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19708F-8B2C-44A4-BE0D-DBEA58AE4436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0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59A21-E996-4D31-8983-F49552287445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4012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122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9DAF7-9C46-41CE-8099-E3C90664E95B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9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/>
              <a:t>Trevligt</a:t>
            </a:r>
          </a:p>
          <a:p>
            <a:pPr eaLnBrk="1" hangingPunct="1"/>
            <a:r>
              <a:rPr lang="sv-SE" altLang="sv-SE"/>
              <a:t>Selekterad grupp morgonen</a:t>
            </a:r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19708F-8B2C-44A4-BE0D-DBEA58AE4436}" type="slidenum">
              <a:rPr lang="sv-SE" altLang="sv-SE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sv-SE" altLang="sv-SE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7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ctr"/>
          <a:lstStyle>
            <a:lvl1pPr>
              <a:defRPr sz="3200"/>
            </a:lvl1pPr>
          </a:lstStyle>
          <a:p>
            <a:pPr lvl="0"/>
            <a:r>
              <a:rPr lang="sv-SE" altLang="sv-SE" noProof="0"/>
              <a:t>Klicka här för att ändra format på bakgrundsrubriken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777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alt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5030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A413-CD01-405E-85AE-AAC924A82B3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624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369050" y="339725"/>
            <a:ext cx="1943100" cy="59705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50" y="339725"/>
            <a:ext cx="5676900" cy="597058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F266D-E399-4857-BEFE-5430B5E24C0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3398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ctr"/>
          <a:lstStyle>
            <a:lvl1pPr>
              <a:defRPr sz="3200"/>
            </a:lvl1pPr>
          </a:lstStyle>
          <a:p>
            <a:pPr lvl="0"/>
            <a:r>
              <a:rPr lang="sv-SE" altLang="sv-SE" noProof="0"/>
              <a:t>Klicka här för att ändra format på bakgrundsrubriken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777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alt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0451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37D4-7B1F-407D-9AC2-0B3D89E192C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4187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CB04-23BA-4EB3-BE87-3C15BC2A233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6774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311275"/>
            <a:ext cx="3810000" cy="49990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2150" y="1311275"/>
            <a:ext cx="3810000" cy="49990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C057-581A-455C-AF2E-AD895644A56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6020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AD21-DAB6-4776-A110-F9A1E2AFBD8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4582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CE9-3938-4529-8791-C7A346CEFD5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33873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12AD-0A95-4F34-8C63-9BEA760D1D5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4758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56A1-0702-4753-B6F9-4C057C4D230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5666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1CF5C-D1F7-44FE-B05E-9C4007AEC14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36824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C5D9-887E-4D41-A38A-0CE2C6BAD81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2512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1419-8392-412C-90A3-45EF166EFEE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30958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369050" y="339725"/>
            <a:ext cx="1943100" cy="59705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50" y="339725"/>
            <a:ext cx="5676900" cy="597058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FA7E-50D1-4747-B47A-644C3C5ADA4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0627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5FB1-0FB2-4BF2-9417-E4E0FAE94FD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536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311275"/>
            <a:ext cx="3810000" cy="49990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2150" y="1311275"/>
            <a:ext cx="3810000" cy="49990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AD177-02A1-48D0-A550-35E1F3CB537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5299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B382-BB9F-4281-99DA-9894181DBF1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0500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EF041-9107-4294-8A5B-6EC3FA6291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561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ABC0-77C6-4F93-A932-7DA9DAA496D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5643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E81B-C306-4B9C-9996-18FEDBBB3CB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3478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3197-683B-4AD1-BD35-7D3D32975A4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4747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972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11275"/>
            <a:ext cx="7772400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1FDFA12-15EF-46F3-BA76-2932B994D0C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à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972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11275"/>
            <a:ext cx="7772400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FA70319D-81A6-4943-B675-2C6E51BA636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3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à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edrik.oberg@sll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i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imisweden.se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misweden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rigoprogram.se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i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708025"/>
            <a:ext cx="6042025" cy="2170113"/>
          </a:xfrm>
        </p:spPr>
        <p:txBody>
          <a:bodyPr/>
          <a:lstStyle/>
          <a:p>
            <a:pPr eaLnBrk="1" hangingPunct="1"/>
            <a:r>
              <a:rPr lang="sv-SE" altLang="sv-SE"/>
              <a:t>Hälsodeklaration</a:t>
            </a:r>
            <a:br>
              <a:rPr lang="sv-SE" altLang="sv-SE"/>
            </a:br>
            <a:r>
              <a:rPr lang="sv-SE" altLang="sv-SE"/>
              <a:t>Anestesibedömning</a:t>
            </a:r>
            <a:br>
              <a:rPr lang="sv-SE" altLang="sv-SE"/>
            </a:br>
            <a:r>
              <a:rPr lang="sv-SE" altLang="sv-SE"/>
              <a:t>Origo / NIMI</a:t>
            </a:r>
            <a:endParaRPr lang="en-US" altLang="sv-SE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47700" y="3635375"/>
            <a:ext cx="3729038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v-SE" altLang="sv-SE" sz="1800" b="1" dirty="0"/>
              <a:t>Fredrik Öberg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sv-SE" altLang="sv-SE" sz="1800" b="1" dirty="0" err="1"/>
              <a:t>Bitr</a:t>
            </a:r>
            <a:r>
              <a:rPr lang="sv-SE" altLang="sv-SE" sz="1800" b="1" dirty="0"/>
              <a:t> Överläkare</a:t>
            </a:r>
            <a:br>
              <a:rPr lang="sv-SE" altLang="sv-SE" sz="1800" b="1" dirty="0"/>
            </a:br>
            <a:r>
              <a:rPr lang="sv-SE" altLang="sv-SE" sz="1800" b="1" dirty="0"/>
              <a:t>PMI Anestesi &amp; Intensivvård</a:t>
            </a:r>
            <a:br>
              <a:rPr lang="sv-SE" altLang="sv-SE" sz="1800" b="1" dirty="0"/>
            </a:br>
            <a:r>
              <a:rPr lang="sv-SE" altLang="sv-SE" sz="1800" b="1" dirty="0"/>
              <a:t>Karolinska Solna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sv-SE" altLang="sv-SE" sz="1800" b="1" dirty="0">
                <a:hlinkClick r:id="rId3"/>
              </a:rPr>
              <a:t>fredrik.oberg@sll.se</a:t>
            </a:r>
            <a:br>
              <a:rPr lang="sv-SE" altLang="sv-SE" sz="1800" b="1" dirty="0"/>
            </a:br>
            <a:endParaRPr lang="en-US" altLang="sv-SE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98428" y="6819901"/>
            <a:ext cx="685800" cy="228600"/>
          </a:xfrm>
        </p:spPr>
        <p:txBody>
          <a:bodyPr/>
          <a:lstStyle/>
          <a:p>
            <a:pPr>
              <a:defRPr/>
            </a:pPr>
            <a:fld id="{491B1CCD-7F1C-4BC6-B73F-DD7BE52848B8}" type="slidenum">
              <a:rPr lang="sv-SE" altLang="sv-SE"/>
              <a:pPr>
                <a:defRPr/>
              </a:pPr>
              <a:t>10</a:t>
            </a:fld>
            <a:endParaRPr lang="sv-SE" altLang="sv-SE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Data till SPOR</a:t>
            </a:r>
          </a:p>
        </p:txBody>
      </p:sp>
      <p:cxnSp>
        <p:nvCxnSpPr>
          <p:cNvPr id="34827" name="Rak koppling 9"/>
          <p:cNvCxnSpPr>
            <a:cxnSpLocks noChangeShapeType="1"/>
            <a:stCxn id="17" idx="5"/>
          </p:cNvCxnSpPr>
          <p:nvPr/>
        </p:nvCxnSpPr>
        <p:spPr bwMode="auto">
          <a:xfrm flipV="1">
            <a:off x="2578461" y="2270923"/>
            <a:ext cx="1003445" cy="115812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2" name="Kub 4"/>
          <p:cNvSpPr>
            <a:spLocks noChangeArrowheads="1"/>
          </p:cNvSpPr>
          <p:nvPr/>
        </p:nvSpPr>
        <p:spPr bwMode="auto">
          <a:xfrm>
            <a:off x="3557299" y="1208810"/>
            <a:ext cx="2079625" cy="2211388"/>
          </a:xfrm>
          <a:prstGeom prst="cube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34826" name="textruta 12"/>
          <p:cNvSpPr txBox="1">
            <a:spLocks noChangeArrowheads="1"/>
          </p:cNvSpPr>
          <p:nvPr/>
        </p:nvSpPr>
        <p:spPr bwMode="auto">
          <a:xfrm>
            <a:off x="3818444" y="1817617"/>
            <a:ext cx="1049337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dirty="0" err="1">
                <a:latin typeface="Times" panose="02020603050405020304" pitchFamily="18" charset="0"/>
              </a:rPr>
              <a:t>TakeCare</a:t>
            </a:r>
            <a:endParaRPr lang="sv-SE" altLang="sv-SE" sz="1600" dirty="0">
              <a:latin typeface="Times" panose="02020603050405020304" pitchFamily="18" charset="0"/>
            </a:endParaRPr>
          </a:p>
        </p:txBody>
      </p:sp>
      <p:pic>
        <p:nvPicPr>
          <p:cNvPr id="18" name="Bildobjekt 17" descr="Clipart - Computer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7" y="4434612"/>
            <a:ext cx="12795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32" name="Rak koppling 15"/>
          <p:cNvCxnSpPr>
            <a:cxnSpLocks noChangeShapeType="1"/>
            <a:stCxn id="17" idx="3"/>
            <a:endCxn id="18" idx="0"/>
          </p:cNvCxnSpPr>
          <p:nvPr/>
        </p:nvCxnSpPr>
        <p:spPr bwMode="auto">
          <a:xfrm flipH="1">
            <a:off x="1483950" y="3486872"/>
            <a:ext cx="7074" cy="94774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 4"/>
          <p:cNvGrpSpPr/>
          <p:nvPr/>
        </p:nvGrpSpPr>
        <p:grpSpPr>
          <a:xfrm>
            <a:off x="721662" y="1721573"/>
            <a:ext cx="1856799" cy="1765299"/>
            <a:chOff x="383164" y="1204913"/>
            <a:chExt cx="1856799" cy="1765299"/>
          </a:xfrm>
        </p:grpSpPr>
        <p:sp>
          <p:nvSpPr>
            <p:cNvPr id="17" name="Kub 4"/>
            <p:cNvSpPr>
              <a:spLocks noChangeArrowheads="1"/>
            </p:cNvSpPr>
            <p:nvPr/>
          </p:nvSpPr>
          <p:spPr bwMode="auto">
            <a:xfrm>
              <a:off x="500063" y="1204913"/>
              <a:ext cx="1739900" cy="1765299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3492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lIns="90000" tIns="46800" rIns="90000" bIns="4680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sv-SE" altLang="sv-SE" sz="2400">
                <a:latin typeface="Times" panose="02020603050405020304" pitchFamily="18" charset="0"/>
              </a:endParaRPr>
            </a:p>
          </p:txBody>
        </p:sp>
        <p:sp>
          <p:nvSpPr>
            <p:cNvPr id="34821" name="Cylinder 3"/>
            <p:cNvSpPr>
              <a:spLocks noChangeArrowheads="1"/>
            </p:cNvSpPr>
            <p:nvPr/>
          </p:nvSpPr>
          <p:spPr bwMode="auto">
            <a:xfrm>
              <a:off x="945211" y="2357078"/>
              <a:ext cx="400483" cy="546460"/>
            </a:xfrm>
            <a:prstGeom prst="can">
              <a:avLst>
                <a:gd name="adj" fmla="val 24974"/>
              </a:avLst>
            </a:prstGeom>
            <a:solidFill>
              <a:schemeClr val="bg1">
                <a:lumMod val="65000"/>
              </a:schemeClr>
            </a:solidFill>
            <a:ln w="349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sv-SE" altLang="sv-SE" sz="2400">
                <a:latin typeface="Times" panose="02020603050405020304" pitchFamily="18" charset="0"/>
              </a:endParaRPr>
            </a:p>
          </p:txBody>
        </p:sp>
        <p:sp>
          <p:nvSpPr>
            <p:cNvPr id="34825" name="textruta 11"/>
            <p:cNvSpPr txBox="1">
              <a:spLocks noChangeArrowheads="1"/>
            </p:cNvSpPr>
            <p:nvPr/>
          </p:nvSpPr>
          <p:spPr bwMode="auto">
            <a:xfrm>
              <a:off x="383164" y="1647178"/>
              <a:ext cx="1524578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sv-SE" altLang="sv-SE" sz="1600" dirty="0">
                  <a:latin typeface="Times" panose="02020603050405020304" pitchFamily="18" charset="0"/>
                </a:rPr>
                <a:t>Webbformulär</a:t>
              </a:r>
              <a:br>
                <a:rPr lang="sv-SE" altLang="sv-SE" sz="1600" dirty="0">
                  <a:latin typeface="Times" panose="02020603050405020304" pitchFamily="18" charset="0"/>
                </a:rPr>
              </a:br>
              <a:r>
                <a:rPr lang="sv-SE" altLang="sv-SE" sz="1600" dirty="0">
                  <a:latin typeface="Times" panose="02020603050405020304" pitchFamily="18" charset="0"/>
                </a:rPr>
                <a:t>(SLSO-</a:t>
              </a:r>
              <a:r>
                <a:rPr lang="sv-SE" altLang="sv-SE" sz="1600" dirty="0" err="1">
                  <a:latin typeface="Times" panose="02020603050405020304" pitchFamily="18" charset="0"/>
                </a:rPr>
                <a:t>Gisys</a:t>
              </a:r>
              <a:r>
                <a:rPr lang="sv-SE" altLang="sv-SE" sz="1600" dirty="0">
                  <a:latin typeface="Times" panose="02020603050405020304" pitchFamily="18" charset="0"/>
                </a:rPr>
                <a:t>)</a:t>
              </a:r>
            </a:p>
          </p:txBody>
        </p:sp>
      </p:grpSp>
      <p:sp>
        <p:nvSpPr>
          <p:cNvPr id="2" name="Rektangel: rundade hörn 1"/>
          <p:cNvSpPr/>
          <p:nvPr/>
        </p:nvSpPr>
        <p:spPr bwMode="auto">
          <a:xfrm>
            <a:off x="6806047" y="3098475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102187" y="3098475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SPOR</a:t>
            </a:r>
          </a:p>
        </p:txBody>
      </p:sp>
      <p:cxnSp>
        <p:nvCxnSpPr>
          <p:cNvPr id="7" name="Rak pilkoppling 6"/>
          <p:cNvCxnSpPr>
            <a:stCxn id="34822" idx="5"/>
            <a:endCxn id="2" idx="1"/>
          </p:cNvCxnSpPr>
          <p:nvPr/>
        </p:nvCxnSpPr>
        <p:spPr bwMode="auto">
          <a:xfrm>
            <a:off x="5636924" y="2054551"/>
            <a:ext cx="1169123" cy="176324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ktangel: rundade hörn 18"/>
          <p:cNvSpPr/>
          <p:nvPr/>
        </p:nvSpPr>
        <p:spPr bwMode="auto">
          <a:xfrm>
            <a:off x="3587248" y="3773275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3883388" y="3773275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Orbit</a:t>
            </a:r>
            <a:endParaRPr lang="sv-SE" dirty="0"/>
          </a:p>
        </p:txBody>
      </p:sp>
      <p:cxnSp>
        <p:nvCxnSpPr>
          <p:cNvPr id="9" name="Rak pilkoppling 8"/>
          <p:cNvCxnSpPr>
            <a:endCxn id="19" idx="1"/>
          </p:cNvCxnSpPr>
          <p:nvPr/>
        </p:nvCxnSpPr>
        <p:spPr bwMode="auto">
          <a:xfrm>
            <a:off x="2578461" y="2748613"/>
            <a:ext cx="1008787" cy="174397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ak pilkoppling 11"/>
          <p:cNvCxnSpPr>
            <a:stCxn id="19" idx="3"/>
          </p:cNvCxnSpPr>
          <p:nvPr/>
        </p:nvCxnSpPr>
        <p:spPr bwMode="auto">
          <a:xfrm flipV="1">
            <a:off x="5135493" y="3960742"/>
            <a:ext cx="1670554" cy="53185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ihandsfigur: Form 14"/>
          <p:cNvSpPr/>
          <p:nvPr/>
        </p:nvSpPr>
        <p:spPr bwMode="auto">
          <a:xfrm>
            <a:off x="2369128" y="3273137"/>
            <a:ext cx="5320145" cy="2604940"/>
          </a:xfrm>
          <a:custGeom>
            <a:avLst/>
            <a:gdLst>
              <a:gd name="connsiteX0" fmla="*/ 0 w 5320145"/>
              <a:gd name="connsiteY0" fmla="*/ 0 h 2604940"/>
              <a:gd name="connsiteX1" fmla="*/ 301336 w 5320145"/>
              <a:gd name="connsiteY1" fmla="*/ 1257300 h 2604940"/>
              <a:gd name="connsiteX2" fmla="*/ 685800 w 5320145"/>
              <a:gd name="connsiteY2" fmla="*/ 2296391 h 2604940"/>
              <a:gd name="connsiteX3" fmla="*/ 1579418 w 5320145"/>
              <a:gd name="connsiteY3" fmla="*/ 2576946 h 2604940"/>
              <a:gd name="connsiteX4" fmla="*/ 3065318 w 5320145"/>
              <a:gd name="connsiteY4" fmla="*/ 2493819 h 2604940"/>
              <a:gd name="connsiteX5" fmla="*/ 4935682 w 5320145"/>
              <a:gd name="connsiteY5" fmla="*/ 1683328 h 2604940"/>
              <a:gd name="connsiteX6" fmla="*/ 5320145 w 5320145"/>
              <a:gd name="connsiteY6" fmla="*/ 1267691 h 2604940"/>
              <a:gd name="connsiteX7" fmla="*/ 5320145 w 5320145"/>
              <a:gd name="connsiteY7" fmla="*/ 1267691 h 260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0145" h="2604940">
                <a:moveTo>
                  <a:pt x="0" y="0"/>
                </a:moveTo>
                <a:cubicBezTo>
                  <a:pt x="93518" y="437284"/>
                  <a:pt x="187036" y="874568"/>
                  <a:pt x="301336" y="1257300"/>
                </a:cubicBezTo>
                <a:cubicBezTo>
                  <a:pt x="415636" y="1640032"/>
                  <a:pt x="472786" y="2076450"/>
                  <a:pt x="685800" y="2296391"/>
                </a:cubicBezTo>
                <a:cubicBezTo>
                  <a:pt x="898814" y="2516332"/>
                  <a:pt x="1182832" y="2544041"/>
                  <a:pt x="1579418" y="2576946"/>
                </a:cubicBezTo>
                <a:cubicBezTo>
                  <a:pt x="1976004" y="2609851"/>
                  <a:pt x="2505941" y="2642755"/>
                  <a:pt x="3065318" y="2493819"/>
                </a:cubicBezTo>
                <a:cubicBezTo>
                  <a:pt x="3624695" y="2344883"/>
                  <a:pt x="4559878" y="1887683"/>
                  <a:pt x="4935682" y="1683328"/>
                </a:cubicBezTo>
                <a:cubicBezTo>
                  <a:pt x="5311487" y="1478973"/>
                  <a:pt x="5320145" y="1267691"/>
                  <a:pt x="5320145" y="1267691"/>
                </a:cubicBezTo>
                <a:lnTo>
                  <a:pt x="5320145" y="1267691"/>
                </a:ln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1465153" y="3775248"/>
            <a:ext cx="100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www</a:t>
            </a:r>
            <a:endParaRPr lang="sv-SE" sz="1400" dirty="0"/>
          </a:p>
        </p:txBody>
      </p:sp>
      <p:sp>
        <p:nvSpPr>
          <p:cNvPr id="28" name="Cylinder 3"/>
          <p:cNvSpPr>
            <a:spLocks noChangeArrowheads="1"/>
          </p:cNvSpPr>
          <p:nvPr/>
        </p:nvSpPr>
        <p:spPr bwMode="auto">
          <a:xfrm>
            <a:off x="3818444" y="2748613"/>
            <a:ext cx="400483" cy="546460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29" name="Cylinder 3"/>
          <p:cNvSpPr>
            <a:spLocks noChangeArrowheads="1"/>
          </p:cNvSpPr>
          <p:nvPr/>
        </p:nvSpPr>
        <p:spPr bwMode="auto">
          <a:xfrm>
            <a:off x="3818444" y="4513659"/>
            <a:ext cx="400483" cy="546460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30" name="Cylinder 3"/>
          <p:cNvSpPr>
            <a:spLocks noChangeArrowheads="1"/>
          </p:cNvSpPr>
          <p:nvPr/>
        </p:nvSpPr>
        <p:spPr bwMode="auto">
          <a:xfrm>
            <a:off x="7047418" y="3788572"/>
            <a:ext cx="400483" cy="546460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2495334" y="2876752"/>
            <a:ext cx="4310712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Systemcentrerad</a:t>
            </a:r>
            <a:br>
              <a:rPr lang="sv-SE" dirty="0"/>
            </a:br>
            <a:r>
              <a:rPr lang="sv-SE" dirty="0"/>
              <a:t>informationshantering</a:t>
            </a:r>
          </a:p>
          <a:p>
            <a:pPr algn="ctr"/>
            <a:r>
              <a:rPr lang="sv-SE" dirty="0"/>
              <a:t>(lagring, informatik)</a:t>
            </a:r>
          </a:p>
        </p:txBody>
      </p:sp>
    </p:spTree>
    <p:extLst>
      <p:ext uri="{BB962C8B-B14F-4D97-AF65-F5344CB8AC3E}">
        <p14:creationId xmlns:p14="http://schemas.microsoft.com/office/powerpoint/2010/main" val="27516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B1CCD-7F1C-4BC6-B73F-DD7BE52848B8}" type="slidenum">
              <a:rPr lang="sv-SE" altLang="sv-SE"/>
              <a:pPr>
                <a:defRPr/>
              </a:pPr>
              <a:t>11</a:t>
            </a:fld>
            <a:endParaRPr lang="sv-SE" altLang="sv-SE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Data till SPOR</a:t>
            </a:r>
          </a:p>
        </p:txBody>
      </p:sp>
      <p:sp>
        <p:nvSpPr>
          <p:cNvPr id="34822" name="Kub 4"/>
          <p:cNvSpPr>
            <a:spLocks noChangeArrowheads="1"/>
          </p:cNvSpPr>
          <p:nvPr/>
        </p:nvSpPr>
        <p:spPr bwMode="auto">
          <a:xfrm>
            <a:off x="3669974" y="626918"/>
            <a:ext cx="1681703" cy="1539803"/>
          </a:xfrm>
          <a:prstGeom prst="cube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pic>
        <p:nvPicPr>
          <p:cNvPr id="18" name="Bildobjekt 17" descr="Clipart - Computer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3" y="5328229"/>
            <a:ext cx="12795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32" name="Rak koppling 15"/>
          <p:cNvCxnSpPr>
            <a:cxnSpLocks noChangeShapeType="1"/>
            <a:stCxn id="17" idx="3"/>
            <a:endCxn id="18" idx="0"/>
          </p:cNvCxnSpPr>
          <p:nvPr/>
        </p:nvCxnSpPr>
        <p:spPr bwMode="auto">
          <a:xfrm flipH="1">
            <a:off x="1473016" y="4380489"/>
            <a:ext cx="7074" cy="94774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Kub 4"/>
          <p:cNvSpPr>
            <a:spLocks noChangeArrowheads="1"/>
          </p:cNvSpPr>
          <p:nvPr/>
        </p:nvSpPr>
        <p:spPr bwMode="auto">
          <a:xfrm>
            <a:off x="827627" y="2615190"/>
            <a:ext cx="1739900" cy="1765299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34825" name="textruta 11"/>
          <p:cNvSpPr txBox="1">
            <a:spLocks noChangeArrowheads="1"/>
          </p:cNvSpPr>
          <p:nvPr/>
        </p:nvSpPr>
        <p:spPr bwMode="auto">
          <a:xfrm>
            <a:off x="710728" y="3057455"/>
            <a:ext cx="152457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latin typeface="Times" panose="02020603050405020304" pitchFamily="18" charset="0"/>
              </a:rPr>
              <a:t>Webbformulär</a:t>
            </a:r>
            <a:br>
              <a:rPr lang="sv-SE" altLang="sv-SE" sz="1600" dirty="0">
                <a:latin typeface="Times" panose="02020603050405020304" pitchFamily="18" charset="0"/>
              </a:rPr>
            </a:br>
            <a:r>
              <a:rPr lang="sv-SE" altLang="sv-SE" sz="1600" dirty="0">
                <a:latin typeface="Times" panose="02020603050405020304" pitchFamily="18" charset="0"/>
              </a:rPr>
              <a:t>(SLSO-</a:t>
            </a:r>
            <a:r>
              <a:rPr lang="sv-SE" altLang="sv-SE" sz="1600" dirty="0" err="1">
                <a:latin typeface="Times" panose="02020603050405020304" pitchFamily="18" charset="0"/>
              </a:rPr>
              <a:t>Gisys</a:t>
            </a:r>
            <a:r>
              <a:rPr lang="sv-SE" altLang="sv-SE" sz="1600" dirty="0"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" name="Rektangel: rundade hörn 1"/>
          <p:cNvSpPr/>
          <p:nvPr/>
        </p:nvSpPr>
        <p:spPr bwMode="auto">
          <a:xfrm>
            <a:off x="6837219" y="2755574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133359" y="2755574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SPOR</a:t>
            </a:r>
          </a:p>
        </p:txBody>
      </p:sp>
      <p:sp>
        <p:nvSpPr>
          <p:cNvPr id="19" name="Rektangel: rundade hörn 18"/>
          <p:cNvSpPr/>
          <p:nvPr/>
        </p:nvSpPr>
        <p:spPr bwMode="auto">
          <a:xfrm>
            <a:off x="3669974" y="4604547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1454219" y="4668865"/>
            <a:ext cx="100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www</a:t>
            </a:r>
            <a:endParaRPr lang="sv-SE" sz="1400" dirty="0"/>
          </a:p>
        </p:txBody>
      </p:sp>
      <p:sp>
        <p:nvSpPr>
          <p:cNvPr id="15" name="Cylinder 3"/>
          <p:cNvSpPr>
            <a:spLocks noChangeArrowheads="1"/>
          </p:cNvSpPr>
          <p:nvPr/>
        </p:nvSpPr>
        <p:spPr bwMode="auto">
          <a:xfrm>
            <a:off x="4018069" y="2755574"/>
            <a:ext cx="928003" cy="1224144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</p:txBody>
      </p:sp>
      <p:pic>
        <p:nvPicPr>
          <p:cNvPr id="16" name="Bildobjekt 15" descr="streckgub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9026" r="17091" b="14439"/>
          <a:stretch>
            <a:fillRect/>
          </a:stretch>
        </p:blipFill>
        <p:spPr bwMode="auto">
          <a:xfrm>
            <a:off x="4245532" y="3102533"/>
            <a:ext cx="473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Rak koppling 15"/>
          <p:cNvCxnSpPr>
            <a:cxnSpLocks noChangeShapeType="1"/>
            <a:endCxn id="15" idx="0"/>
          </p:cNvCxnSpPr>
          <p:nvPr/>
        </p:nvCxnSpPr>
        <p:spPr bwMode="auto">
          <a:xfrm flipH="1">
            <a:off x="4482071" y="2181335"/>
            <a:ext cx="14969" cy="805998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ak koppling 15"/>
          <p:cNvCxnSpPr>
            <a:cxnSpLocks noChangeShapeType="1"/>
          </p:cNvCxnSpPr>
          <p:nvPr/>
        </p:nvCxnSpPr>
        <p:spPr bwMode="auto">
          <a:xfrm>
            <a:off x="4487332" y="3979717"/>
            <a:ext cx="50283" cy="62483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ak koppling 15"/>
          <p:cNvCxnSpPr>
            <a:cxnSpLocks noChangeShapeType="1"/>
            <a:endCxn id="15" idx="4"/>
          </p:cNvCxnSpPr>
          <p:nvPr/>
        </p:nvCxnSpPr>
        <p:spPr bwMode="auto">
          <a:xfrm flipH="1">
            <a:off x="4946072" y="3349842"/>
            <a:ext cx="1914544" cy="17804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ak koppling 15"/>
          <p:cNvCxnSpPr>
            <a:cxnSpLocks noChangeShapeType="1"/>
          </p:cNvCxnSpPr>
          <p:nvPr/>
        </p:nvCxnSpPr>
        <p:spPr bwMode="auto">
          <a:xfrm flipH="1">
            <a:off x="2570157" y="3340940"/>
            <a:ext cx="1482845" cy="62682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ruta 12"/>
          <p:cNvSpPr txBox="1">
            <a:spLocks noChangeArrowheads="1"/>
          </p:cNvSpPr>
          <p:nvPr/>
        </p:nvSpPr>
        <p:spPr bwMode="auto">
          <a:xfrm>
            <a:off x="3669974" y="1103769"/>
            <a:ext cx="131704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latin typeface="Times" panose="02020603050405020304" pitchFamily="18" charset="0"/>
              </a:rPr>
              <a:t>Huvudjournal</a:t>
            </a:r>
          </a:p>
        </p:txBody>
      </p:sp>
      <p:sp>
        <p:nvSpPr>
          <p:cNvPr id="29" name="textruta 12"/>
          <p:cNvSpPr txBox="1">
            <a:spLocks noChangeArrowheads="1"/>
          </p:cNvSpPr>
          <p:nvPr/>
        </p:nvSpPr>
        <p:spPr bwMode="auto">
          <a:xfrm>
            <a:off x="3792502" y="4687891"/>
            <a:ext cx="131704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dirty="0" err="1">
                <a:latin typeface="Times" panose="02020603050405020304" pitchFamily="18" charset="0"/>
              </a:rPr>
              <a:t>Op</a:t>
            </a:r>
            <a:r>
              <a:rPr lang="sv-SE" altLang="sv-SE" sz="1600" dirty="0">
                <a:latin typeface="Times" panose="02020603050405020304" pitchFamily="18" charset="0"/>
              </a:rPr>
              <a:t>-planering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2495334" y="2876752"/>
            <a:ext cx="4310712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Individcentrerad</a:t>
            </a:r>
            <a:br>
              <a:rPr lang="sv-SE" dirty="0"/>
            </a:br>
            <a:r>
              <a:rPr lang="sv-SE" dirty="0"/>
              <a:t>informationshantering</a:t>
            </a:r>
          </a:p>
          <a:p>
            <a:pPr algn="ctr"/>
            <a:r>
              <a:rPr lang="sv-SE" dirty="0"/>
              <a:t>(gemensam semantisk princip)</a:t>
            </a:r>
          </a:p>
        </p:txBody>
      </p:sp>
    </p:spTree>
    <p:extLst>
      <p:ext uri="{BB962C8B-B14F-4D97-AF65-F5344CB8AC3E}">
        <p14:creationId xmlns:p14="http://schemas.microsoft.com/office/powerpoint/2010/main" val="30072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9725"/>
            <a:ext cx="7772400" cy="708025"/>
          </a:xfrm>
        </p:spPr>
        <p:txBody>
          <a:bodyPr/>
          <a:lstStyle/>
          <a:p>
            <a:pPr eaLnBrk="1" hangingPunct="1"/>
            <a:r>
              <a:rPr lang="sv-SE" altLang="sv-SE" dirty="0"/>
              <a:t>e-Hälsodeklaration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085363"/>
            <a:ext cx="7772400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sv-SE" altLang="sv-SE" dirty="0"/>
              <a:t>Det finns en nationell ”standard”</a:t>
            </a:r>
          </a:p>
          <a:p>
            <a:pPr marL="0" indent="0" eaLnBrk="1" hangingPunct="1">
              <a:buNone/>
            </a:pPr>
            <a:endParaRPr lang="sv-SE" altLang="sv-SE" dirty="0"/>
          </a:p>
          <a:p>
            <a:pPr marL="0" indent="0" eaLnBrk="1" hangingPunct="1">
              <a:buNone/>
            </a:pPr>
            <a:endParaRPr lang="sv-SE" altLang="sv-SE" dirty="0"/>
          </a:p>
          <a:p>
            <a:pPr eaLnBrk="1" hangingPunct="1"/>
            <a:r>
              <a:rPr lang="sv-SE" altLang="sv-SE" dirty="0"/>
              <a:t>Problem</a:t>
            </a:r>
          </a:p>
          <a:p>
            <a:pPr eaLnBrk="1" hangingPunct="1"/>
            <a:endParaRPr lang="sv-SE" altLang="sv-SE" sz="1800" dirty="0"/>
          </a:p>
          <a:p>
            <a:pPr marL="0" indent="0" eaLnBrk="1" hangingPunct="1">
              <a:buNone/>
            </a:pPr>
            <a:endParaRPr lang="sv-SE" altLang="sv-SE" sz="1800" dirty="0"/>
          </a:p>
          <a:p>
            <a:pPr eaLnBrk="1" hangingPunct="1"/>
            <a:r>
              <a:rPr lang="sv-SE" altLang="sv-SE" sz="1800" dirty="0"/>
              <a:t>Långsiktigt bättre: 	Individcentrerad informationshantering</a:t>
            </a:r>
            <a:br>
              <a:rPr lang="sv-SE" altLang="sv-SE" sz="1800" dirty="0"/>
            </a:br>
            <a:r>
              <a:rPr lang="sv-SE" altLang="sv-SE" sz="1800" dirty="0"/>
              <a:t>			(nationell infrastruktur)</a:t>
            </a:r>
          </a:p>
        </p:txBody>
      </p:sp>
    </p:spTree>
    <p:extLst>
      <p:ext uri="{BB962C8B-B14F-4D97-AF65-F5344CB8AC3E}">
        <p14:creationId xmlns:p14="http://schemas.microsoft.com/office/powerpoint/2010/main" val="354881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61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7034-84C2-4F26-B3B8-05FD09DB41E1}" type="slidenum">
              <a:rPr lang="sv-SE" altLang="sv-SE"/>
              <a:pPr>
                <a:defRPr/>
              </a:pPr>
              <a:t>14</a:t>
            </a:fld>
            <a:endParaRPr lang="sv-SE" altLang="sv-SE"/>
          </a:p>
        </p:txBody>
      </p:sp>
      <p:sp>
        <p:nvSpPr>
          <p:cNvPr id="7171" name="textruta 1"/>
          <p:cNvSpPr txBox="1">
            <a:spLocks noChangeArrowheads="1"/>
          </p:cNvSpPr>
          <p:nvPr/>
        </p:nvSpPr>
        <p:spPr bwMode="auto">
          <a:xfrm>
            <a:off x="979488" y="1214438"/>
            <a:ext cx="221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Umeå 2000 -</a:t>
            </a:r>
          </a:p>
        </p:txBody>
      </p:sp>
      <p:sp>
        <p:nvSpPr>
          <p:cNvPr id="7172" name="textruta 3"/>
          <p:cNvSpPr txBox="1">
            <a:spLocks noChangeArrowheads="1"/>
          </p:cNvSpPr>
          <p:nvPr/>
        </p:nvSpPr>
        <p:spPr bwMode="auto">
          <a:xfrm>
            <a:off x="3670300" y="1571625"/>
            <a:ext cx="213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Gynop-registret</a:t>
            </a:r>
          </a:p>
        </p:txBody>
      </p:sp>
      <p:sp>
        <p:nvSpPr>
          <p:cNvPr id="7173" name="textruta 4"/>
          <p:cNvSpPr txBox="1">
            <a:spLocks noChangeArrowheads="1"/>
          </p:cNvSpPr>
          <p:nvPr/>
        </p:nvSpPr>
        <p:spPr bwMode="auto">
          <a:xfrm>
            <a:off x="2115164" y="4753768"/>
            <a:ext cx="230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SFAI 2010-2011 </a:t>
            </a:r>
          </a:p>
        </p:txBody>
      </p:sp>
      <p:sp>
        <p:nvSpPr>
          <p:cNvPr id="7174" name="textruta 6"/>
          <p:cNvSpPr txBox="1">
            <a:spLocks noChangeArrowheads="1"/>
          </p:cNvSpPr>
          <p:nvPr/>
        </p:nvSpPr>
        <p:spPr bwMode="auto">
          <a:xfrm>
            <a:off x="5926138" y="3040063"/>
            <a:ext cx="1443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SÖS 2013</a:t>
            </a:r>
          </a:p>
        </p:txBody>
      </p:sp>
      <p:sp>
        <p:nvSpPr>
          <p:cNvPr id="7175" name="textruta 7"/>
          <p:cNvSpPr txBox="1">
            <a:spLocks noChangeArrowheads="1"/>
          </p:cNvSpPr>
          <p:nvPr/>
        </p:nvSpPr>
        <p:spPr bwMode="auto">
          <a:xfrm>
            <a:off x="1139825" y="4251325"/>
            <a:ext cx="214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Gävleborg</a:t>
            </a:r>
          </a:p>
        </p:txBody>
      </p:sp>
      <p:sp>
        <p:nvSpPr>
          <p:cNvPr id="7176" name="textruta 8"/>
          <p:cNvSpPr txBox="1">
            <a:spLocks noChangeArrowheads="1"/>
          </p:cNvSpPr>
          <p:nvPr/>
        </p:nvSpPr>
        <p:spPr bwMode="auto">
          <a:xfrm>
            <a:off x="1444625" y="1920875"/>
            <a:ext cx="2303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Google forms</a:t>
            </a:r>
          </a:p>
        </p:txBody>
      </p:sp>
      <p:sp>
        <p:nvSpPr>
          <p:cNvPr id="7177" name="textruta 9"/>
          <p:cNvSpPr txBox="1">
            <a:spLocks noChangeArrowheads="1"/>
          </p:cNvSpPr>
          <p:nvPr/>
        </p:nvSpPr>
        <p:spPr bwMode="auto">
          <a:xfrm>
            <a:off x="3468905" y="2116137"/>
            <a:ext cx="1703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GDPR</a:t>
            </a:r>
          </a:p>
        </p:txBody>
      </p:sp>
      <p:sp>
        <p:nvSpPr>
          <p:cNvPr id="7178" name="textruta 10"/>
          <p:cNvSpPr txBox="1">
            <a:spLocks noChangeArrowheads="1"/>
          </p:cNvSpPr>
          <p:nvPr/>
        </p:nvSpPr>
        <p:spPr bwMode="auto">
          <a:xfrm>
            <a:off x="4948238" y="4292600"/>
            <a:ext cx="1522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SFAI 2017</a:t>
            </a:r>
          </a:p>
        </p:txBody>
      </p:sp>
      <p:sp>
        <p:nvSpPr>
          <p:cNvPr id="7179" name="textruta 12"/>
          <p:cNvSpPr txBox="1">
            <a:spLocks noChangeArrowheads="1"/>
          </p:cNvSpPr>
          <p:nvPr/>
        </p:nvSpPr>
        <p:spPr bwMode="auto">
          <a:xfrm>
            <a:off x="5405438" y="4984750"/>
            <a:ext cx="927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SLL</a:t>
            </a:r>
          </a:p>
        </p:txBody>
      </p:sp>
      <p:sp>
        <p:nvSpPr>
          <p:cNvPr id="7180" name="textruta 13"/>
          <p:cNvSpPr txBox="1">
            <a:spLocks noChangeArrowheads="1"/>
          </p:cNvSpPr>
          <p:nvPr/>
        </p:nvSpPr>
        <p:spPr bwMode="auto">
          <a:xfrm>
            <a:off x="3717925" y="2540000"/>
            <a:ext cx="1703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HD i flödet</a:t>
            </a:r>
          </a:p>
        </p:txBody>
      </p:sp>
      <p:sp>
        <p:nvSpPr>
          <p:cNvPr id="7181" name="textruta 14"/>
          <p:cNvSpPr txBox="1">
            <a:spLocks noChangeArrowheads="1"/>
          </p:cNvSpPr>
          <p:nvPr/>
        </p:nvSpPr>
        <p:spPr bwMode="auto">
          <a:xfrm>
            <a:off x="549276" y="3621378"/>
            <a:ext cx="334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Varför webbaserad HD?</a:t>
            </a:r>
          </a:p>
        </p:txBody>
      </p:sp>
      <p:sp>
        <p:nvSpPr>
          <p:cNvPr id="7182" name="textruta 16"/>
          <p:cNvSpPr txBox="1">
            <a:spLocks noChangeArrowheads="1"/>
          </p:cNvSpPr>
          <p:nvPr/>
        </p:nvSpPr>
        <p:spPr bwMode="auto">
          <a:xfrm>
            <a:off x="1516280" y="3049877"/>
            <a:ext cx="4311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Elektronisk anamnestagning</a:t>
            </a:r>
          </a:p>
        </p:txBody>
      </p:sp>
      <p:sp>
        <p:nvSpPr>
          <p:cNvPr id="7183" name="textruta 17"/>
          <p:cNvSpPr txBox="1">
            <a:spLocks noChangeArrowheads="1"/>
          </p:cNvSpPr>
          <p:nvPr/>
        </p:nvSpPr>
        <p:spPr bwMode="auto">
          <a:xfrm>
            <a:off x="1022350" y="5551488"/>
            <a:ext cx="3148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Strul vid införande</a:t>
            </a:r>
          </a:p>
        </p:txBody>
      </p:sp>
      <p:sp>
        <p:nvSpPr>
          <p:cNvPr id="7184" name="textruta 18"/>
          <p:cNvSpPr txBox="1">
            <a:spLocks noChangeArrowheads="1"/>
          </p:cNvSpPr>
          <p:nvPr/>
        </p:nvSpPr>
        <p:spPr bwMode="auto">
          <a:xfrm>
            <a:off x="5588000" y="2043113"/>
            <a:ext cx="2935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Termer och begrepp</a:t>
            </a:r>
          </a:p>
        </p:txBody>
      </p:sp>
      <p:sp>
        <p:nvSpPr>
          <p:cNvPr id="7185" name="textruta 19"/>
          <p:cNvSpPr txBox="1">
            <a:spLocks noChangeArrowheads="1"/>
          </p:cNvSpPr>
          <p:nvPr/>
        </p:nvSpPr>
        <p:spPr bwMode="auto">
          <a:xfrm>
            <a:off x="6167438" y="5630863"/>
            <a:ext cx="221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Formuleringar</a:t>
            </a:r>
          </a:p>
        </p:txBody>
      </p:sp>
      <p:sp>
        <p:nvSpPr>
          <p:cNvPr id="7186" name="textruta 20"/>
          <p:cNvSpPr txBox="1">
            <a:spLocks noChangeArrowheads="1"/>
          </p:cNvSpPr>
          <p:nvPr/>
        </p:nvSpPr>
        <p:spPr bwMode="auto">
          <a:xfrm>
            <a:off x="3578225" y="4316413"/>
            <a:ext cx="1784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Layout</a:t>
            </a:r>
          </a:p>
        </p:txBody>
      </p:sp>
      <p:sp>
        <p:nvSpPr>
          <p:cNvPr id="7187" name="textruta 21"/>
          <p:cNvSpPr txBox="1">
            <a:spLocks noChangeArrowheads="1"/>
          </p:cNvSpPr>
          <p:nvPr/>
        </p:nvSpPr>
        <p:spPr bwMode="auto">
          <a:xfrm>
            <a:off x="1970665" y="5138161"/>
            <a:ext cx="252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Röd-grön-gul</a:t>
            </a:r>
          </a:p>
        </p:txBody>
      </p:sp>
      <p:sp>
        <p:nvSpPr>
          <p:cNvPr id="7188" name="textruta 22"/>
          <p:cNvSpPr txBox="1">
            <a:spLocks noChangeArrowheads="1"/>
          </p:cNvSpPr>
          <p:nvPr/>
        </p:nvSpPr>
        <p:spPr bwMode="auto">
          <a:xfrm>
            <a:off x="4330700" y="3532188"/>
            <a:ext cx="294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Rekommendationer</a:t>
            </a:r>
          </a:p>
        </p:txBody>
      </p:sp>
      <p:sp>
        <p:nvSpPr>
          <p:cNvPr id="7189" name="textruta 23"/>
          <p:cNvSpPr txBox="1">
            <a:spLocks noChangeArrowheads="1"/>
          </p:cNvSpPr>
          <p:nvPr/>
        </p:nvSpPr>
        <p:spPr bwMode="auto">
          <a:xfrm>
            <a:off x="6332538" y="2551113"/>
            <a:ext cx="122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Inera</a:t>
            </a:r>
          </a:p>
        </p:txBody>
      </p:sp>
      <p:sp>
        <p:nvSpPr>
          <p:cNvPr id="7190" name="textruta 24"/>
          <p:cNvSpPr txBox="1">
            <a:spLocks noChangeArrowheads="1"/>
          </p:cNvSpPr>
          <p:nvPr/>
        </p:nvSpPr>
        <p:spPr bwMode="auto">
          <a:xfrm>
            <a:off x="6299200" y="4819650"/>
            <a:ext cx="267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Tjänsteplattformen</a:t>
            </a:r>
          </a:p>
        </p:txBody>
      </p:sp>
      <p:sp>
        <p:nvSpPr>
          <p:cNvPr id="7191" name="textruta 25"/>
          <p:cNvSpPr txBox="1">
            <a:spLocks noChangeArrowheads="1"/>
          </p:cNvSpPr>
          <p:nvPr/>
        </p:nvSpPr>
        <p:spPr bwMode="auto">
          <a:xfrm>
            <a:off x="549276" y="2289968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Tjänstekontrakt</a:t>
            </a:r>
          </a:p>
        </p:txBody>
      </p:sp>
      <p:sp>
        <p:nvSpPr>
          <p:cNvPr id="7192" name="textruta 26"/>
          <p:cNvSpPr txBox="1">
            <a:spLocks noChangeArrowheads="1"/>
          </p:cNvSpPr>
          <p:nvPr/>
        </p:nvSpPr>
        <p:spPr bwMode="auto">
          <a:xfrm>
            <a:off x="3844131" y="3926681"/>
            <a:ext cx="265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SPOR</a:t>
            </a:r>
          </a:p>
        </p:txBody>
      </p:sp>
      <p:sp>
        <p:nvSpPr>
          <p:cNvPr id="7193" name="textruta 27"/>
          <p:cNvSpPr txBox="1">
            <a:spLocks noChangeArrowheads="1"/>
          </p:cNvSpPr>
          <p:nvPr/>
        </p:nvSpPr>
        <p:spPr bwMode="auto">
          <a:xfrm>
            <a:off x="479425" y="4964113"/>
            <a:ext cx="128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INCA</a:t>
            </a:r>
          </a:p>
        </p:txBody>
      </p:sp>
      <p:sp>
        <p:nvSpPr>
          <p:cNvPr id="7194" name="textruta 28"/>
          <p:cNvSpPr txBox="1">
            <a:spLocks noChangeArrowheads="1"/>
          </p:cNvSpPr>
          <p:nvPr/>
        </p:nvSpPr>
        <p:spPr bwMode="auto">
          <a:xfrm>
            <a:off x="6708775" y="4035425"/>
            <a:ext cx="283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Kvalitetsregister</a:t>
            </a:r>
          </a:p>
        </p:txBody>
      </p:sp>
      <p:sp>
        <p:nvSpPr>
          <p:cNvPr id="7195" name="textruta 11"/>
          <p:cNvSpPr txBox="1">
            <a:spLocks noChangeArrowheads="1"/>
          </p:cNvSpPr>
          <p:nvPr/>
        </p:nvSpPr>
        <p:spPr bwMode="auto">
          <a:xfrm>
            <a:off x="6335713" y="1425575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Algoritmer</a:t>
            </a:r>
          </a:p>
        </p:txBody>
      </p:sp>
      <p:sp>
        <p:nvSpPr>
          <p:cNvPr id="7196" name="textruta 8"/>
          <p:cNvSpPr txBox="1">
            <a:spLocks noChangeArrowheads="1"/>
          </p:cNvSpPr>
          <p:nvPr/>
        </p:nvSpPr>
        <p:spPr bwMode="auto">
          <a:xfrm>
            <a:off x="2692400" y="4021138"/>
            <a:ext cx="2303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1177</a:t>
            </a:r>
          </a:p>
        </p:txBody>
      </p:sp>
      <p:sp>
        <p:nvSpPr>
          <p:cNvPr id="7197" name="textruta 8"/>
          <p:cNvSpPr txBox="1">
            <a:spLocks noChangeArrowheads="1"/>
          </p:cNvSpPr>
          <p:nvPr/>
        </p:nvSpPr>
        <p:spPr bwMode="auto">
          <a:xfrm>
            <a:off x="3795713" y="5530850"/>
            <a:ext cx="2305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PROM / PREM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9725"/>
            <a:ext cx="7772400" cy="708025"/>
          </a:xfrm>
        </p:spPr>
        <p:txBody>
          <a:bodyPr/>
          <a:lstStyle/>
          <a:p>
            <a:pPr eaLnBrk="1" hangingPunct="1"/>
            <a:r>
              <a:rPr lang="sv-SE" altLang="sv-SE" dirty="0"/>
              <a:t>Anestesibedömning</a:t>
            </a:r>
          </a:p>
        </p:txBody>
      </p:sp>
      <p:sp>
        <p:nvSpPr>
          <p:cNvPr id="31" name="textruta 22"/>
          <p:cNvSpPr txBox="1">
            <a:spLocks noChangeArrowheads="1"/>
          </p:cNvSpPr>
          <p:nvPr/>
        </p:nvSpPr>
        <p:spPr bwMode="auto">
          <a:xfrm>
            <a:off x="2179782" y="2420361"/>
            <a:ext cx="294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SLL 2015-2018</a:t>
            </a:r>
          </a:p>
        </p:txBody>
      </p:sp>
    </p:spTree>
    <p:extLst>
      <p:ext uri="{BB962C8B-B14F-4D97-AF65-F5344CB8AC3E}">
        <p14:creationId xmlns:p14="http://schemas.microsoft.com/office/powerpoint/2010/main" val="43698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textruta 22"/>
          <p:cNvSpPr txBox="1">
            <a:spLocks noChangeArrowheads="1"/>
          </p:cNvSpPr>
          <p:nvPr/>
        </p:nvSpPr>
        <p:spPr bwMode="auto">
          <a:xfrm>
            <a:off x="2179782" y="2420361"/>
            <a:ext cx="294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SLL 2015-2018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9725"/>
            <a:ext cx="7772400" cy="708025"/>
          </a:xfrm>
        </p:spPr>
        <p:txBody>
          <a:bodyPr/>
          <a:lstStyle/>
          <a:p>
            <a:pPr eaLnBrk="1" hangingPunct="1"/>
            <a:r>
              <a:rPr lang="sv-SE" altLang="sv-SE" dirty="0"/>
              <a:t>Anestesibedömning</a:t>
            </a:r>
          </a:p>
        </p:txBody>
      </p:sp>
    </p:spTree>
    <p:extLst>
      <p:ext uri="{BB962C8B-B14F-4D97-AF65-F5344CB8AC3E}">
        <p14:creationId xmlns:p14="http://schemas.microsoft.com/office/powerpoint/2010/main" val="34999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21430-1F74-4CE1-91F7-D64C29D9DD25}" type="slidenum">
              <a:rPr lang="sv-SE" altLang="sv-SE"/>
              <a:pPr>
                <a:defRPr/>
              </a:pPr>
              <a:t>16</a:t>
            </a:fld>
            <a:endParaRPr lang="sv-SE" altLang="sv-S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Lite bakgrund</a:t>
            </a:r>
          </a:p>
        </p:txBody>
      </p:sp>
      <p:sp>
        <p:nvSpPr>
          <p:cNvPr id="9220" name="Rectangle 21"/>
          <p:cNvSpPr>
            <a:spLocks noChangeArrowheads="1"/>
          </p:cNvSpPr>
          <p:nvPr/>
        </p:nvSpPr>
        <p:spPr bwMode="auto">
          <a:xfrm>
            <a:off x="4586288" y="1204913"/>
            <a:ext cx="288925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1311275"/>
            <a:ext cx="7772400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v-SE" altLang="sv-SE" dirty="0"/>
              <a:t>2015 – något måste göras i SLL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Preanestesibedömning dokumenteras olika</a:t>
            </a:r>
          </a:p>
          <a:p>
            <a:pPr lvl="1" eaLnBrk="1" hangingPunct="1"/>
            <a:r>
              <a:rPr lang="sv-SE" altLang="sv-SE" sz="1800" dirty="0" err="1"/>
              <a:t>Orbit</a:t>
            </a:r>
            <a:r>
              <a:rPr lang="sv-SE" altLang="sv-SE" sz="1800" dirty="0"/>
              <a:t>: 	S-</a:t>
            </a:r>
            <a:r>
              <a:rPr lang="sv-SE" altLang="sv-SE" sz="1800" dirty="0" err="1"/>
              <a:t>tälje</a:t>
            </a:r>
            <a:r>
              <a:rPr lang="sv-SE" altLang="sv-SE" sz="1800" dirty="0"/>
              <a:t>, Huddinge, SÖS, Norrtälje</a:t>
            </a:r>
          </a:p>
          <a:p>
            <a:pPr lvl="1" eaLnBrk="1" hangingPunct="1"/>
            <a:r>
              <a:rPr lang="sv-SE" altLang="sv-SE" sz="1800" dirty="0" err="1"/>
              <a:t>TakeCare</a:t>
            </a:r>
            <a:r>
              <a:rPr lang="sv-SE" altLang="sv-SE" sz="1800" dirty="0"/>
              <a:t>:	Danderyd, Solna, Ersta  (och Visby)</a:t>
            </a:r>
          </a:p>
          <a:p>
            <a:pPr lvl="1" eaLnBrk="1" hangingPunct="1"/>
            <a:r>
              <a:rPr lang="sv-SE" altLang="sv-SE" sz="1800" dirty="0"/>
              <a:t>Båda:	Huddinge, ALB, SÖS</a:t>
            </a:r>
          </a:p>
          <a:p>
            <a:pPr lvl="1" eaLnBrk="1" hangingPunct="1"/>
            <a:r>
              <a:rPr lang="sv-SE" altLang="sv-SE" sz="1800" dirty="0"/>
              <a:t>Papper: 	Vissa uppgifter, varierar</a:t>
            </a:r>
          </a:p>
          <a:p>
            <a:pPr lvl="1" eaLnBrk="1" hangingPunct="1"/>
            <a:endParaRPr lang="sv-SE" altLang="sv-SE" sz="1800" dirty="0"/>
          </a:p>
          <a:p>
            <a:pPr eaLnBrk="1" hangingPunct="1"/>
            <a:r>
              <a:rPr lang="sv-SE" altLang="sv-SE" dirty="0"/>
              <a:t>5 olika </a:t>
            </a:r>
            <a:r>
              <a:rPr lang="sv-SE" altLang="sv-SE" dirty="0" err="1"/>
              <a:t>Orbit-instalaltioner</a:t>
            </a:r>
            <a:endParaRPr lang="sv-SE" altLang="sv-SE" dirty="0"/>
          </a:p>
          <a:p>
            <a:pPr lvl="1" eaLnBrk="1" hangingPunct="1"/>
            <a:r>
              <a:rPr lang="sv-SE" altLang="sv-SE" sz="1800" dirty="0"/>
              <a:t>Olika databaser, ingen kommunikation</a:t>
            </a:r>
          </a:p>
          <a:p>
            <a:pPr lvl="1" eaLnBrk="1" hangingPunct="1"/>
            <a:r>
              <a:rPr lang="sv-SE" altLang="sv-SE" sz="1800" dirty="0"/>
              <a:t>Olika gränssnitt</a:t>
            </a:r>
          </a:p>
          <a:p>
            <a:pPr lvl="1" eaLnBrk="1" hangingPunct="1"/>
            <a:r>
              <a:rPr lang="sv-SE" altLang="sv-SE" sz="1800" dirty="0"/>
              <a:t>Olika termer o begrepp</a:t>
            </a:r>
          </a:p>
        </p:txBody>
      </p:sp>
    </p:spTree>
    <p:extLst>
      <p:ext uri="{BB962C8B-B14F-4D97-AF65-F5344CB8AC3E}">
        <p14:creationId xmlns:p14="http://schemas.microsoft.com/office/powerpoint/2010/main" val="285069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88900"/>
            <a:ext cx="10134600" cy="6334125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122141" y="88900"/>
            <a:ext cx="3814041" cy="708025"/>
          </a:xfrm>
        </p:spPr>
        <p:txBody>
          <a:bodyPr/>
          <a:lstStyle/>
          <a:p>
            <a:pPr eaLnBrk="1" hangingPunct="1"/>
            <a:r>
              <a:rPr lang="sv-SE" altLang="sv-SE" dirty="0"/>
              <a:t>Södertälje 2015</a:t>
            </a:r>
          </a:p>
        </p:txBody>
      </p:sp>
    </p:spTree>
    <p:extLst>
      <p:ext uri="{BB962C8B-B14F-4D97-AF65-F5344CB8AC3E}">
        <p14:creationId xmlns:p14="http://schemas.microsoft.com/office/powerpoint/2010/main" val="5437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122141" y="88900"/>
            <a:ext cx="3814041" cy="708025"/>
          </a:xfrm>
        </p:spPr>
        <p:txBody>
          <a:bodyPr/>
          <a:lstStyle/>
          <a:p>
            <a:pPr eaLnBrk="1" hangingPunct="1"/>
            <a:r>
              <a:rPr lang="sv-SE" altLang="sv-SE" dirty="0"/>
              <a:t>Södertälje 2015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2" y="0"/>
            <a:ext cx="8947716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22140" y="656936"/>
            <a:ext cx="3814041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dirty="0"/>
              <a:t>Karolinska Huddinge</a:t>
            </a:r>
          </a:p>
        </p:txBody>
      </p:sp>
    </p:spTree>
    <p:extLst>
      <p:ext uri="{BB962C8B-B14F-4D97-AF65-F5344CB8AC3E}">
        <p14:creationId xmlns:p14="http://schemas.microsoft.com/office/powerpoint/2010/main" val="45950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64979" y="667327"/>
            <a:ext cx="3814041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dirty="0"/>
              <a:t>Norrtälje</a:t>
            </a:r>
          </a:p>
        </p:txBody>
      </p:sp>
    </p:spTree>
    <p:extLst>
      <p:ext uri="{BB962C8B-B14F-4D97-AF65-F5344CB8AC3E}">
        <p14:creationId xmlns:p14="http://schemas.microsoft.com/office/powerpoint/2010/main" val="141819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CV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idx="1"/>
          </p:nvPr>
        </p:nvSpPr>
        <p:spPr>
          <a:xfrm>
            <a:off x="539750" y="1030718"/>
            <a:ext cx="4122191" cy="5033963"/>
          </a:xfrm>
        </p:spPr>
        <p:txBody>
          <a:bodyPr/>
          <a:lstStyle/>
          <a:p>
            <a:pPr eaLnBrk="1" hangingPunct="1"/>
            <a:r>
              <a:rPr lang="sv-SE" altLang="sv-SE" dirty="0"/>
              <a:t>Teknisk fysik LiTH</a:t>
            </a:r>
          </a:p>
          <a:p>
            <a:pPr eaLnBrk="1" hangingPunct="1"/>
            <a:r>
              <a:rPr lang="sv-SE" altLang="sv-SE" dirty="0"/>
              <a:t>Matematik, doktorand</a:t>
            </a:r>
          </a:p>
          <a:p>
            <a:pPr eaLnBrk="1" hangingPunct="1"/>
            <a:r>
              <a:rPr lang="sv-SE" altLang="sv-SE" dirty="0"/>
              <a:t>Logik, SU</a:t>
            </a:r>
          </a:p>
          <a:p>
            <a:pPr eaLnBrk="1" hangingPunct="1"/>
            <a:r>
              <a:rPr lang="sv-SE" altLang="sv-SE" dirty="0"/>
              <a:t>25 </a:t>
            </a:r>
            <a:r>
              <a:rPr lang="sv-SE" altLang="sv-SE" dirty="0" err="1"/>
              <a:t>åå</a:t>
            </a:r>
            <a:r>
              <a:rPr lang="sv-SE" altLang="sv-SE" dirty="0"/>
              <a:t> Läkarlinjen</a:t>
            </a:r>
          </a:p>
          <a:p>
            <a:pPr eaLnBrk="1" hangingPunct="1"/>
            <a:r>
              <a:rPr lang="sv-SE" altLang="sv-SE" dirty="0"/>
              <a:t>ST Anestesi KS Solna</a:t>
            </a:r>
          </a:p>
          <a:p>
            <a:pPr eaLnBrk="1" hangingPunct="1"/>
            <a:r>
              <a:rPr lang="sv-SE" altLang="sv-SE" dirty="0"/>
              <a:t>VD </a:t>
            </a:r>
            <a:r>
              <a:rPr lang="sv-SE" altLang="sv-SE" dirty="0" err="1"/>
              <a:t>DocTool</a:t>
            </a:r>
            <a:r>
              <a:rPr lang="sv-SE" altLang="sv-SE" dirty="0"/>
              <a:t> AB</a:t>
            </a:r>
          </a:p>
          <a:p>
            <a:pPr eaLnBrk="1" hangingPunct="1"/>
            <a:r>
              <a:rPr lang="sv-SE" altLang="sv-SE" dirty="0"/>
              <a:t>Specialist </a:t>
            </a:r>
          </a:p>
          <a:p>
            <a:pPr eaLnBrk="1" hangingPunct="1"/>
            <a:r>
              <a:rPr lang="sv-SE" altLang="sv-SE" dirty="0"/>
              <a:t>Dokumentation, mallar, termer o begrepp (KS)</a:t>
            </a:r>
          </a:p>
          <a:p>
            <a:pPr eaLnBrk="1" hangingPunct="1"/>
            <a:r>
              <a:rPr lang="sv-SE" altLang="sv-SE" dirty="0"/>
              <a:t>PM- och dokumentansvarig, införande nytt system (KS)</a:t>
            </a:r>
          </a:p>
          <a:p>
            <a:pPr eaLnBrk="1" hangingPunct="1"/>
            <a:r>
              <a:rPr lang="sv-SE" altLang="sv-SE" dirty="0"/>
              <a:t>CVK-general Karolinska</a:t>
            </a:r>
          </a:p>
          <a:p>
            <a:pPr lvl="1" eaLnBrk="1" hangingPunct="1"/>
            <a:r>
              <a:rPr lang="sv-SE" altLang="sv-SE" dirty="0"/>
              <a:t>Journalmall, kvalitetsregister</a:t>
            </a:r>
          </a:p>
          <a:p>
            <a:pPr eaLnBrk="1" hangingPunct="1"/>
            <a:r>
              <a:rPr lang="sv-SE" altLang="sv-SE" dirty="0"/>
              <a:t>Nationella riktlinjer CVK (SFAI)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 bwMode="auto">
          <a:xfrm>
            <a:off x="4509655" y="1030718"/>
            <a:ext cx="4333009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sv-SE" altLang="sv-SE" dirty="0" err="1"/>
              <a:t>Kravspec</a:t>
            </a:r>
            <a:r>
              <a:rPr lang="sv-SE" altLang="sv-SE" dirty="0"/>
              <a:t> e-anestesijournal (PDMS) SLL</a:t>
            </a:r>
          </a:p>
          <a:p>
            <a:pPr eaLnBrk="1" hangingPunct="1"/>
            <a:r>
              <a:rPr lang="sv-SE" altLang="sv-SE" dirty="0"/>
              <a:t>3R upphandlingen</a:t>
            </a:r>
          </a:p>
          <a:p>
            <a:pPr eaLnBrk="1" hangingPunct="1"/>
            <a:r>
              <a:rPr lang="sv-SE" altLang="sv-SE" dirty="0"/>
              <a:t>FVM SLL upphandlingen</a:t>
            </a:r>
          </a:p>
          <a:p>
            <a:pPr eaLnBrk="1" hangingPunct="1"/>
            <a:r>
              <a:rPr lang="sv-SE" altLang="sv-SE" dirty="0"/>
              <a:t>Utredning informationshantering </a:t>
            </a:r>
            <a:r>
              <a:rPr lang="sv-SE" altLang="sv-SE" dirty="0" err="1"/>
              <a:t>perioperativ</a:t>
            </a:r>
            <a:r>
              <a:rPr lang="sv-SE" altLang="sv-SE" dirty="0"/>
              <a:t> process SLL</a:t>
            </a:r>
          </a:p>
          <a:p>
            <a:pPr eaLnBrk="1" hangingPunct="1"/>
            <a:r>
              <a:rPr lang="sv-SE" altLang="sv-SE" dirty="0"/>
              <a:t>Utredning CVK-register SFAI</a:t>
            </a:r>
          </a:p>
          <a:p>
            <a:pPr eaLnBrk="1" hangingPunct="1"/>
            <a:r>
              <a:rPr lang="sv-SE" altLang="sv-SE" dirty="0"/>
              <a:t>Webbaserad hälsodeklaration SLL 2016, SFAI 2017</a:t>
            </a:r>
          </a:p>
          <a:p>
            <a:pPr eaLnBrk="1" hangingPunct="1"/>
            <a:r>
              <a:rPr lang="sv-SE" altLang="sv-SE" dirty="0"/>
              <a:t>Gemensam anestesibedömning SLL 2015-18</a:t>
            </a:r>
          </a:p>
          <a:p>
            <a:pPr eaLnBrk="1" hangingPunct="1"/>
            <a:r>
              <a:rPr lang="sv-SE" altLang="sv-SE" dirty="0"/>
              <a:t>Integration </a:t>
            </a:r>
            <a:r>
              <a:rPr lang="sv-SE" altLang="sv-SE" dirty="0" err="1"/>
              <a:t>Orbit</a:t>
            </a:r>
            <a:r>
              <a:rPr lang="sv-SE" altLang="sv-SE" dirty="0"/>
              <a:t>-TC SLL</a:t>
            </a:r>
          </a:p>
          <a:p>
            <a:pPr eaLnBrk="1" hangingPunct="1"/>
            <a:r>
              <a:rPr lang="sv-SE" altLang="sv-SE" dirty="0"/>
              <a:t>Origo-programmet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l="44985" t="1" r="37199" b="33186"/>
          <a:stretch/>
        </p:blipFill>
        <p:spPr>
          <a:xfrm>
            <a:off x="1309131" y="419021"/>
            <a:ext cx="4405867" cy="569572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122140" y="656936"/>
            <a:ext cx="3814041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dirty="0"/>
              <a:t>Karolinska Solna</a:t>
            </a:r>
          </a:p>
        </p:txBody>
      </p:sp>
    </p:spTree>
    <p:extLst>
      <p:ext uri="{BB962C8B-B14F-4D97-AF65-F5344CB8AC3E}">
        <p14:creationId xmlns:p14="http://schemas.microsoft.com/office/powerpoint/2010/main" val="243234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45000"/>
          <a:stretch/>
        </p:blipFill>
        <p:spPr>
          <a:xfrm>
            <a:off x="0" y="0"/>
            <a:ext cx="9144000" cy="57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9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21430-1F74-4CE1-91F7-D64C29D9DD25}" type="slidenum">
              <a:rPr lang="sv-SE" altLang="sv-SE"/>
              <a:pPr>
                <a:defRPr/>
              </a:pPr>
              <a:t>22</a:t>
            </a:fld>
            <a:endParaRPr lang="sv-SE" altLang="sv-S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Resan hit</a:t>
            </a:r>
          </a:p>
        </p:txBody>
      </p:sp>
      <p:sp>
        <p:nvSpPr>
          <p:cNvPr id="9220" name="Rectangle 21"/>
          <p:cNvSpPr>
            <a:spLocks noChangeArrowheads="1"/>
          </p:cNvSpPr>
          <p:nvPr/>
        </p:nvSpPr>
        <p:spPr bwMode="auto">
          <a:xfrm>
            <a:off x="4586288" y="1204913"/>
            <a:ext cx="288925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9221" name="Platshållare för innehåll 1"/>
          <p:cNvSpPr>
            <a:spLocks noGrp="1"/>
          </p:cNvSpPr>
          <p:nvPr>
            <p:ph idx="1"/>
          </p:nvPr>
        </p:nvSpPr>
        <p:spPr>
          <a:xfrm>
            <a:off x="539750" y="989154"/>
            <a:ext cx="7772400" cy="5033963"/>
          </a:xfrm>
        </p:spPr>
        <p:txBody>
          <a:bodyPr/>
          <a:lstStyle/>
          <a:p>
            <a:pPr eaLnBrk="1" hangingPunct="1"/>
            <a:r>
              <a:rPr lang="sv-SE" altLang="sv-SE" dirty="0"/>
              <a:t>5 olika </a:t>
            </a:r>
            <a:r>
              <a:rPr lang="sv-SE" altLang="sv-SE" dirty="0" err="1"/>
              <a:t>Orbit</a:t>
            </a:r>
            <a:r>
              <a:rPr lang="sv-SE" altLang="sv-SE" dirty="0"/>
              <a:t>, olika </a:t>
            </a:r>
            <a:r>
              <a:rPr lang="sv-SE" altLang="sv-SE" dirty="0" err="1"/>
              <a:t>instalaltioner</a:t>
            </a:r>
            <a:r>
              <a:rPr lang="sv-SE" altLang="sv-SE" dirty="0"/>
              <a:t> / gränssnitt / termer / begrepp…</a:t>
            </a:r>
          </a:p>
          <a:p>
            <a:pPr eaLnBrk="1" hangingPunct="1"/>
            <a:r>
              <a:rPr lang="sv-SE" altLang="sv-SE" dirty="0"/>
              <a:t>Olika arbetssätt (papper, </a:t>
            </a:r>
            <a:r>
              <a:rPr lang="sv-SE" altLang="sv-SE" dirty="0" err="1"/>
              <a:t>TakeCare</a:t>
            </a:r>
            <a:r>
              <a:rPr lang="sv-SE" altLang="sv-SE" dirty="0"/>
              <a:t>, </a:t>
            </a:r>
            <a:r>
              <a:rPr lang="sv-SE" altLang="sv-SE" dirty="0" err="1"/>
              <a:t>Orbit</a:t>
            </a:r>
            <a:r>
              <a:rPr lang="sv-SE" altLang="sv-SE" dirty="0"/>
              <a:t>, båda, …)</a:t>
            </a:r>
          </a:p>
          <a:p>
            <a:pPr eaLnBrk="1" hangingPunct="1"/>
            <a:r>
              <a:rPr lang="sv-SE" altLang="sv-SE" dirty="0"/>
              <a:t>Sep 2015, utredning informationshantering </a:t>
            </a:r>
            <a:r>
              <a:rPr lang="sv-SE" altLang="sv-SE" dirty="0" err="1"/>
              <a:t>periop</a:t>
            </a:r>
            <a:r>
              <a:rPr lang="sv-SE" altLang="sv-SE" dirty="0"/>
              <a:t> process SLL</a:t>
            </a:r>
          </a:p>
          <a:p>
            <a:pPr eaLnBrk="1" hangingPunct="1"/>
            <a:r>
              <a:rPr lang="sv-SE" altLang="sv-SE" dirty="0"/>
              <a:t>Dec 2015 rapport med 10 bilagor</a:t>
            </a:r>
          </a:p>
          <a:p>
            <a:pPr eaLnBrk="1" hangingPunct="1"/>
            <a:r>
              <a:rPr lang="sv-SE" altLang="sv-SE" dirty="0"/>
              <a:t>Integration </a:t>
            </a:r>
            <a:r>
              <a:rPr lang="sv-SE" altLang="sv-SE" dirty="0" err="1"/>
              <a:t>Orbit</a:t>
            </a:r>
            <a:r>
              <a:rPr lang="sv-SE" altLang="sv-SE" dirty="0"/>
              <a:t> – </a:t>
            </a:r>
            <a:r>
              <a:rPr lang="sv-SE" altLang="sv-SE" dirty="0" err="1"/>
              <a:t>TakeCare</a:t>
            </a:r>
            <a:endParaRPr lang="sv-SE" altLang="sv-SE" dirty="0"/>
          </a:p>
          <a:p>
            <a:pPr eaLnBrk="1" hangingPunct="1"/>
            <a:r>
              <a:rPr lang="sv-SE" altLang="sv-SE" dirty="0"/>
              <a:t>Offert, lösningsförslag april 2016 (</a:t>
            </a:r>
            <a:r>
              <a:rPr lang="sv-SE" altLang="sv-SE" dirty="0" err="1"/>
              <a:t>Evry</a:t>
            </a:r>
            <a:r>
              <a:rPr lang="sv-SE" altLang="sv-SE" dirty="0"/>
              <a:t>, 350 tkr)</a:t>
            </a:r>
          </a:p>
          <a:p>
            <a:pPr eaLnBrk="1" hangingPunct="1"/>
            <a:r>
              <a:rPr lang="sv-SE" altLang="sv-SE" dirty="0"/>
              <a:t>Ensa oss, hela SLL, läkare, sköterskor, stormöten, arbetsgrupper, mail…</a:t>
            </a:r>
          </a:p>
          <a:p>
            <a:pPr eaLnBrk="1" hangingPunct="1"/>
            <a:r>
              <a:rPr lang="sv-SE" altLang="sv-SE" dirty="0"/>
              <a:t>April 2017 – konsensus! En anestesibedömning hela SLL</a:t>
            </a:r>
          </a:p>
          <a:p>
            <a:pPr eaLnBrk="1" hangingPunct="1"/>
            <a:r>
              <a:rPr lang="sv-SE" altLang="sv-SE" dirty="0"/>
              <a:t>Sep 2017, teknikutveckling klar</a:t>
            </a:r>
          </a:p>
          <a:p>
            <a:pPr eaLnBrk="1" hangingPunct="1"/>
            <a:r>
              <a:rPr lang="sv-SE" altLang="sv-SE" dirty="0"/>
              <a:t>Strul…</a:t>
            </a:r>
          </a:p>
          <a:p>
            <a:pPr eaLnBrk="1" hangingPunct="1"/>
            <a:r>
              <a:rPr lang="sv-SE" altLang="sv-SE" dirty="0"/>
              <a:t>Dec 2018, klart för driftsättning N-</a:t>
            </a:r>
            <a:r>
              <a:rPr lang="sv-SE" altLang="sv-SE" dirty="0" err="1"/>
              <a:t>tälje</a:t>
            </a:r>
            <a:endParaRPr lang="sv-SE" altLang="sv-SE" dirty="0"/>
          </a:p>
          <a:p>
            <a:pPr eaLnBrk="1" hangingPunct="1"/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731146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45000"/>
          <a:stretch/>
        </p:blipFill>
        <p:spPr>
          <a:xfrm>
            <a:off x="1" y="-1"/>
            <a:ext cx="9144000" cy="57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6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45000" t="32215" r="27112" b="29234"/>
          <a:stretch/>
        </p:blipFill>
        <p:spPr>
          <a:xfrm>
            <a:off x="0" y="883229"/>
            <a:ext cx="9158438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72306" t="16518"/>
          <a:stretch/>
        </p:blipFill>
        <p:spPr>
          <a:xfrm>
            <a:off x="1153391" y="0"/>
            <a:ext cx="6608618" cy="68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7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3" y="3922136"/>
            <a:ext cx="2324100" cy="141922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77" y="1597170"/>
            <a:ext cx="2324100" cy="158115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77" y="3922136"/>
            <a:ext cx="2705100" cy="13620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253" y="1597170"/>
            <a:ext cx="25050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0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92CF6-0945-4C02-B862-9D0F2AA6E654}" type="slidenum">
              <a:rPr lang="sv-SE" altLang="sv-SE"/>
              <a:pPr>
                <a:defRPr/>
              </a:pPr>
              <a:t>27</a:t>
            </a:fld>
            <a:endParaRPr lang="sv-SE" altLang="sv-S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Problem</a:t>
            </a:r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4586288" y="1204913"/>
            <a:ext cx="288925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5" name="Platshållare för innehåll 1"/>
          <p:cNvSpPr>
            <a:spLocks noGrp="1"/>
          </p:cNvSpPr>
          <p:nvPr>
            <p:ph idx="1"/>
          </p:nvPr>
        </p:nvSpPr>
        <p:spPr>
          <a:xfrm>
            <a:off x="539750" y="1311275"/>
            <a:ext cx="7772400" cy="5033963"/>
          </a:xfrm>
        </p:spPr>
        <p:txBody>
          <a:bodyPr/>
          <a:lstStyle/>
          <a:p>
            <a:pPr eaLnBrk="1" hangingPunct="1"/>
            <a:r>
              <a:rPr lang="sv-SE" altLang="sv-SE" dirty="0"/>
              <a:t>Systemets gränssnitt begränsar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Metadata saknas</a:t>
            </a:r>
          </a:p>
          <a:p>
            <a:pPr marL="0" indent="0" eaLnBrk="1" hangingPunct="1">
              <a:buNone/>
            </a:pPr>
            <a:endParaRPr lang="sv-SE" altLang="sv-SE" dirty="0"/>
          </a:p>
          <a:p>
            <a:pPr eaLnBrk="1" hangingPunct="1"/>
            <a:r>
              <a:rPr lang="sv-SE" altLang="sv-SE" dirty="0"/>
              <a:t>Systemets användning (och gränssnitt) definierar data</a:t>
            </a:r>
          </a:p>
          <a:p>
            <a:pPr eaLnBrk="1" hangingPunct="1"/>
            <a:endParaRPr lang="sv-SE" altLang="sv-SE" b="1" dirty="0"/>
          </a:p>
          <a:p>
            <a:pPr eaLnBrk="1" hangingPunct="1"/>
            <a:r>
              <a:rPr lang="sv-SE" altLang="sv-SE" dirty="0"/>
              <a:t>En standard – alltid problematiskt</a:t>
            </a:r>
          </a:p>
        </p:txBody>
      </p:sp>
    </p:spTree>
    <p:extLst>
      <p:ext uri="{BB962C8B-B14F-4D97-AF65-F5344CB8AC3E}">
        <p14:creationId xmlns:p14="http://schemas.microsoft.com/office/powerpoint/2010/main" val="2590625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92CF6-0945-4C02-B862-9D0F2AA6E654}" type="slidenum">
              <a:rPr lang="sv-SE" altLang="sv-SE"/>
              <a:pPr>
                <a:defRPr/>
              </a:pPr>
              <a:t>29</a:t>
            </a:fld>
            <a:endParaRPr lang="sv-SE" altLang="sv-SE"/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4586288" y="1204913"/>
            <a:ext cx="288925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5" name="Platshållare för innehåll 1"/>
          <p:cNvSpPr>
            <a:spLocks noGrp="1"/>
          </p:cNvSpPr>
          <p:nvPr>
            <p:ph idx="1"/>
          </p:nvPr>
        </p:nvSpPr>
        <p:spPr>
          <a:xfrm>
            <a:off x="539750" y="1311275"/>
            <a:ext cx="7772400" cy="5033963"/>
          </a:xfrm>
        </p:spPr>
        <p:txBody>
          <a:bodyPr/>
          <a:lstStyle/>
          <a:p>
            <a:pPr eaLnBrk="1" hangingPunct="1"/>
            <a:r>
              <a:rPr lang="sv-SE" altLang="sv-SE" dirty="0"/>
              <a:t>1,5 miljarder till kvalitetsregister 2012</a:t>
            </a:r>
            <a:br>
              <a:rPr lang="sv-SE" altLang="sv-SE" dirty="0"/>
            </a:br>
            <a:r>
              <a:rPr lang="sv-SE" altLang="sv-SE" b="1" dirty="0"/>
              <a:t>Harmonisering – gemensam grund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2018: Många nya kvalitetsregister men mycket lite av harmonisering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Origo / NIMI:</a:t>
            </a:r>
          </a:p>
          <a:p>
            <a:pPr lvl="1" eaLnBrk="1" hangingPunct="1"/>
            <a:r>
              <a:rPr lang="sv-SE" altLang="sv-SE" dirty="0"/>
              <a:t>En generell princip för att beskriva data och kunskap. En Meta-ontologi.</a:t>
            </a:r>
          </a:p>
          <a:p>
            <a:pPr lvl="1" eaLnBrk="1" hangingPunct="1"/>
            <a:r>
              <a:rPr lang="sv-SE" altLang="sv-SE" dirty="0"/>
              <a:t>Teknisk infrastruktur för att dela data och kunskap</a:t>
            </a:r>
          </a:p>
          <a:p>
            <a:pPr lvl="1" eaLnBrk="1" hangingPunct="1"/>
            <a:r>
              <a:rPr lang="sv-SE" altLang="sv-SE" dirty="0"/>
              <a:t>Den felande länken för att möjliggöra harmonisering och standardisering utan att sätta tvångströja på verksamheten</a:t>
            </a:r>
          </a:p>
          <a:p>
            <a:pPr eaLnBrk="1" hangingPunct="1"/>
            <a:endParaRPr lang="sv-SE" altLang="sv-SE" dirty="0"/>
          </a:p>
          <a:p>
            <a:pPr eaLnBrk="1" hangingPunct="1"/>
            <a:endParaRPr lang="sv-SE" altLang="sv-S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9725"/>
            <a:ext cx="7772400" cy="708025"/>
          </a:xfrm>
        </p:spPr>
        <p:txBody>
          <a:bodyPr/>
          <a:lstStyle/>
          <a:p>
            <a:pPr algn="ctr" eaLnBrk="1" hangingPunct="1"/>
            <a:r>
              <a:rPr lang="sv-SE" altLang="sv-SE" dirty="0"/>
              <a:t>Origo-programmet / NIMI</a:t>
            </a:r>
          </a:p>
        </p:txBody>
      </p:sp>
    </p:spTree>
    <p:extLst>
      <p:ext uri="{BB962C8B-B14F-4D97-AF65-F5344CB8AC3E}">
        <p14:creationId xmlns:p14="http://schemas.microsoft.com/office/powerpoint/2010/main" val="416591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7034-84C2-4F26-B3B8-05FD09DB41E1}" type="slidenum">
              <a:rPr lang="sv-SE" altLang="sv-SE"/>
              <a:pPr>
                <a:defRPr/>
              </a:pPr>
              <a:t>3</a:t>
            </a:fld>
            <a:endParaRPr lang="sv-SE" altLang="sv-SE"/>
          </a:p>
        </p:txBody>
      </p:sp>
      <p:sp>
        <p:nvSpPr>
          <p:cNvPr id="7171" name="textruta 1"/>
          <p:cNvSpPr txBox="1">
            <a:spLocks noChangeArrowheads="1"/>
          </p:cNvSpPr>
          <p:nvPr/>
        </p:nvSpPr>
        <p:spPr bwMode="auto">
          <a:xfrm>
            <a:off x="979488" y="1214438"/>
            <a:ext cx="221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Umeå 2000 -</a:t>
            </a:r>
          </a:p>
        </p:txBody>
      </p:sp>
      <p:sp>
        <p:nvSpPr>
          <p:cNvPr id="7172" name="textruta 3"/>
          <p:cNvSpPr txBox="1">
            <a:spLocks noChangeArrowheads="1"/>
          </p:cNvSpPr>
          <p:nvPr/>
        </p:nvSpPr>
        <p:spPr bwMode="auto">
          <a:xfrm>
            <a:off x="3670300" y="1571625"/>
            <a:ext cx="213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Gynop-registret</a:t>
            </a:r>
          </a:p>
        </p:txBody>
      </p:sp>
      <p:sp>
        <p:nvSpPr>
          <p:cNvPr id="7173" name="textruta 4"/>
          <p:cNvSpPr txBox="1">
            <a:spLocks noChangeArrowheads="1"/>
          </p:cNvSpPr>
          <p:nvPr/>
        </p:nvSpPr>
        <p:spPr bwMode="auto">
          <a:xfrm>
            <a:off x="2115164" y="4753768"/>
            <a:ext cx="230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SFAI 2010-2011 </a:t>
            </a:r>
          </a:p>
        </p:txBody>
      </p:sp>
      <p:sp>
        <p:nvSpPr>
          <p:cNvPr id="7174" name="textruta 6"/>
          <p:cNvSpPr txBox="1">
            <a:spLocks noChangeArrowheads="1"/>
          </p:cNvSpPr>
          <p:nvPr/>
        </p:nvSpPr>
        <p:spPr bwMode="auto">
          <a:xfrm>
            <a:off x="5926138" y="3040063"/>
            <a:ext cx="1443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SÖS 2013</a:t>
            </a:r>
          </a:p>
        </p:txBody>
      </p:sp>
      <p:sp>
        <p:nvSpPr>
          <p:cNvPr id="7175" name="textruta 7"/>
          <p:cNvSpPr txBox="1">
            <a:spLocks noChangeArrowheads="1"/>
          </p:cNvSpPr>
          <p:nvPr/>
        </p:nvSpPr>
        <p:spPr bwMode="auto">
          <a:xfrm>
            <a:off x="1139825" y="4251325"/>
            <a:ext cx="214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Gävleborg</a:t>
            </a:r>
          </a:p>
        </p:txBody>
      </p:sp>
      <p:sp>
        <p:nvSpPr>
          <p:cNvPr id="7176" name="textruta 8"/>
          <p:cNvSpPr txBox="1">
            <a:spLocks noChangeArrowheads="1"/>
          </p:cNvSpPr>
          <p:nvPr/>
        </p:nvSpPr>
        <p:spPr bwMode="auto">
          <a:xfrm>
            <a:off x="1444625" y="1920875"/>
            <a:ext cx="2303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Google forms</a:t>
            </a:r>
          </a:p>
        </p:txBody>
      </p:sp>
      <p:sp>
        <p:nvSpPr>
          <p:cNvPr id="7177" name="textruta 9"/>
          <p:cNvSpPr txBox="1">
            <a:spLocks noChangeArrowheads="1"/>
          </p:cNvSpPr>
          <p:nvPr/>
        </p:nvSpPr>
        <p:spPr bwMode="auto">
          <a:xfrm>
            <a:off x="3468905" y="2116137"/>
            <a:ext cx="1703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GDPR</a:t>
            </a:r>
          </a:p>
        </p:txBody>
      </p:sp>
      <p:sp>
        <p:nvSpPr>
          <p:cNvPr id="7178" name="textruta 10"/>
          <p:cNvSpPr txBox="1">
            <a:spLocks noChangeArrowheads="1"/>
          </p:cNvSpPr>
          <p:nvPr/>
        </p:nvSpPr>
        <p:spPr bwMode="auto">
          <a:xfrm>
            <a:off x="4948238" y="4292600"/>
            <a:ext cx="1522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SFAI 2017</a:t>
            </a:r>
          </a:p>
        </p:txBody>
      </p:sp>
      <p:sp>
        <p:nvSpPr>
          <p:cNvPr id="7179" name="textruta 12"/>
          <p:cNvSpPr txBox="1">
            <a:spLocks noChangeArrowheads="1"/>
          </p:cNvSpPr>
          <p:nvPr/>
        </p:nvSpPr>
        <p:spPr bwMode="auto">
          <a:xfrm>
            <a:off x="5405438" y="4984750"/>
            <a:ext cx="927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SLL</a:t>
            </a:r>
          </a:p>
        </p:txBody>
      </p:sp>
      <p:sp>
        <p:nvSpPr>
          <p:cNvPr id="7180" name="textruta 13"/>
          <p:cNvSpPr txBox="1">
            <a:spLocks noChangeArrowheads="1"/>
          </p:cNvSpPr>
          <p:nvPr/>
        </p:nvSpPr>
        <p:spPr bwMode="auto">
          <a:xfrm>
            <a:off x="3717925" y="2540000"/>
            <a:ext cx="1703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HD i flödet</a:t>
            </a:r>
          </a:p>
        </p:txBody>
      </p:sp>
      <p:sp>
        <p:nvSpPr>
          <p:cNvPr id="7181" name="textruta 14"/>
          <p:cNvSpPr txBox="1">
            <a:spLocks noChangeArrowheads="1"/>
          </p:cNvSpPr>
          <p:nvPr/>
        </p:nvSpPr>
        <p:spPr bwMode="auto">
          <a:xfrm>
            <a:off x="549276" y="3621378"/>
            <a:ext cx="334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Varför webbaserad HD?</a:t>
            </a:r>
          </a:p>
        </p:txBody>
      </p:sp>
      <p:sp>
        <p:nvSpPr>
          <p:cNvPr id="7182" name="textruta 16"/>
          <p:cNvSpPr txBox="1">
            <a:spLocks noChangeArrowheads="1"/>
          </p:cNvSpPr>
          <p:nvPr/>
        </p:nvSpPr>
        <p:spPr bwMode="auto">
          <a:xfrm>
            <a:off x="1516280" y="3049877"/>
            <a:ext cx="4311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Elektronisk anamnestagning</a:t>
            </a:r>
          </a:p>
        </p:txBody>
      </p:sp>
      <p:sp>
        <p:nvSpPr>
          <p:cNvPr id="7183" name="textruta 17"/>
          <p:cNvSpPr txBox="1">
            <a:spLocks noChangeArrowheads="1"/>
          </p:cNvSpPr>
          <p:nvPr/>
        </p:nvSpPr>
        <p:spPr bwMode="auto">
          <a:xfrm>
            <a:off x="1022350" y="5551488"/>
            <a:ext cx="3148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Strul vid införande</a:t>
            </a:r>
          </a:p>
        </p:txBody>
      </p:sp>
      <p:sp>
        <p:nvSpPr>
          <p:cNvPr id="7184" name="textruta 18"/>
          <p:cNvSpPr txBox="1">
            <a:spLocks noChangeArrowheads="1"/>
          </p:cNvSpPr>
          <p:nvPr/>
        </p:nvSpPr>
        <p:spPr bwMode="auto">
          <a:xfrm>
            <a:off x="5588000" y="2043113"/>
            <a:ext cx="2935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Termer och begrepp</a:t>
            </a:r>
          </a:p>
        </p:txBody>
      </p:sp>
      <p:sp>
        <p:nvSpPr>
          <p:cNvPr id="7185" name="textruta 19"/>
          <p:cNvSpPr txBox="1">
            <a:spLocks noChangeArrowheads="1"/>
          </p:cNvSpPr>
          <p:nvPr/>
        </p:nvSpPr>
        <p:spPr bwMode="auto">
          <a:xfrm>
            <a:off x="6167438" y="5630863"/>
            <a:ext cx="221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Formuleringar</a:t>
            </a:r>
          </a:p>
        </p:txBody>
      </p:sp>
      <p:sp>
        <p:nvSpPr>
          <p:cNvPr id="7186" name="textruta 20"/>
          <p:cNvSpPr txBox="1">
            <a:spLocks noChangeArrowheads="1"/>
          </p:cNvSpPr>
          <p:nvPr/>
        </p:nvSpPr>
        <p:spPr bwMode="auto">
          <a:xfrm>
            <a:off x="3578225" y="4316413"/>
            <a:ext cx="1784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Layout</a:t>
            </a:r>
          </a:p>
        </p:txBody>
      </p:sp>
      <p:sp>
        <p:nvSpPr>
          <p:cNvPr id="7187" name="textruta 21"/>
          <p:cNvSpPr txBox="1">
            <a:spLocks noChangeArrowheads="1"/>
          </p:cNvSpPr>
          <p:nvPr/>
        </p:nvSpPr>
        <p:spPr bwMode="auto">
          <a:xfrm>
            <a:off x="1970665" y="5138161"/>
            <a:ext cx="252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Röd-grön-gul</a:t>
            </a:r>
          </a:p>
        </p:txBody>
      </p:sp>
      <p:sp>
        <p:nvSpPr>
          <p:cNvPr id="7188" name="textruta 22"/>
          <p:cNvSpPr txBox="1">
            <a:spLocks noChangeArrowheads="1"/>
          </p:cNvSpPr>
          <p:nvPr/>
        </p:nvSpPr>
        <p:spPr bwMode="auto">
          <a:xfrm>
            <a:off x="4330700" y="3532188"/>
            <a:ext cx="294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Rekommendationer</a:t>
            </a:r>
          </a:p>
        </p:txBody>
      </p:sp>
      <p:sp>
        <p:nvSpPr>
          <p:cNvPr id="7189" name="textruta 23"/>
          <p:cNvSpPr txBox="1">
            <a:spLocks noChangeArrowheads="1"/>
          </p:cNvSpPr>
          <p:nvPr/>
        </p:nvSpPr>
        <p:spPr bwMode="auto">
          <a:xfrm>
            <a:off x="6332538" y="2551113"/>
            <a:ext cx="122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Inera</a:t>
            </a:r>
          </a:p>
        </p:txBody>
      </p:sp>
      <p:sp>
        <p:nvSpPr>
          <p:cNvPr id="7190" name="textruta 24"/>
          <p:cNvSpPr txBox="1">
            <a:spLocks noChangeArrowheads="1"/>
          </p:cNvSpPr>
          <p:nvPr/>
        </p:nvSpPr>
        <p:spPr bwMode="auto">
          <a:xfrm>
            <a:off x="6299200" y="4819650"/>
            <a:ext cx="267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Tjänsteplattformen</a:t>
            </a:r>
          </a:p>
        </p:txBody>
      </p:sp>
      <p:sp>
        <p:nvSpPr>
          <p:cNvPr id="7191" name="textruta 25"/>
          <p:cNvSpPr txBox="1">
            <a:spLocks noChangeArrowheads="1"/>
          </p:cNvSpPr>
          <p:nvPr/>
        </p:nvSpPr>
        <p:spPr bwMode="auto">
          <a:xfrm>
            <a:off x="549276" y="2289968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Tjänstekontrakt</a:t>
            </a:r>
          </a:p>
        </p:txBody>
      </p:sp>
      <p:sp>
        <p:nvSpPr>
          <p:cNvPr id="7192" name="textruta 26"/>
          <p:cNvSpPr txBox="1">
            <a:spLocks noChangeArrowheads="1"/>
          </p:cNvSpPr>
          <p:nvPr/>
        </p:nvSpPr>
        <p:spPr bwMode="auto">
          <a:xfrm>
            <a:off x="3844131" y="3926681"/>
            <a:ext cx="265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SPOR</a:t>
            </a:r>
          </a:p>
        </p:txBody>
      </p:sp>
      <p:sp>
        <p:nvSpPr>
          <p:cNvPr id="7193" name="textruta 27"/>
          <p:cNvSpPr txBox="1">
            <a:spLocks noChangeArrowheads="1"/>
          </p:cNvSpPr>
          <p:nvPr/>
        </p:nvSpPr>
        <p:spPr bwMode="auto">
          <a:xfrm>
            <a:off x="479425" y="4964113"/>
            <a:ext cx="128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INCA</a:t>
            </a:r>
          </a:p>
        </p:txBody>
      </p:sp>
      <p:sp>
        <p:nvSpPr>
          <p:cNvPr id="7194" name="textruta 28"/>
          <p:cNvSpPr txBox="1">
            <a:spLocks noChangeArrowheads="1"/>
          </p:cNvSpPr>
          <p:nvPr/>
        </p:nvSpPr>
        <p:spPr bwMode="auto">
          <a:xfrm>
            <a:off x="6708775" y="4035425"/>
            <a:ext cx="283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Kvalitetsregister</a:t>
            </a:r>
          </a:p>
        </p:txBody>
      </p:sp>
      <p:sp>
        <p:nvSpPr>
          <p:cNvPr id="7195" name="textruta 11"/>
          <p:cNvSpPr txBox="1">
            <a:spLocks noChangeArrowheads="1"/>
          </p:cNvSpPr>
          <p:nvPr/>
        </p:nvSpPr>
        <p:spPr bwMode="auto">
          <a:xfrm>
            <a:off x="6335713" y="1425575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Algoritmer</a:t>
            </a:r>
          </a:p>
        </p:txBody>
      </p:sp>
      <p:sp>
        <p:nvSpPr>
          <p:cNvPr id="7196" name="textruta 8"/>
          <p:cNvSpPr txBox="1">
            <a:spLocks noChangeArrowheads="1"/>
          </p:cNvSpPr>
          <p:nvPr/>
        </p:nvSpPr>
        <p:spPr bwMode="auto">
          <a:xfrm>
            <a:off x="2692400" y="4021138"/>
            <a:ext cx="2303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1177</a:t>
            </a:r>
          </a:p>
        </p:txBody>
      </p:sp>
      <p:sp>
        <p:nvSpPr>
          <p:cNvPr id="7197" name="textruta 8"/>
          <p:cNvSpPr txBox="1">
            <a:spLocks noChangeArrowheads="1"/>
          </p:cNvSpPr>
          <p:nvPr/>
        </p:nvSpPr>
        <p:spPr bwMode="auto">
          <a:xfrm>
            <a:off x="3795713" y="5530850"/>
            <a:ext cx="2305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PROM / PREM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9725"/>
            <a:ext cx="7772400" cy="708025"/>
          </a:xfrm>
        </p:spPr>
        <p:txBody>
          <a:bodyPr/>
          <a:lstStyle/>
          <a:p>
            <a:pPr eaLnBrk="1" hangingPunct="1"/>
            <a:r>
              <a:rPr lang="sv-SE" altLang="sv-SE" dirty="0"/>
              <a:t>e-Hälsodeklaration</a:t>
            </a:r>
          </a:p>
        </p:txBody>
      </p:sp>
      <p:sp>
        <p:nvSpPr>
          <p:cNvPr id="31" name="textruta 10"/>
          <p:cNvSpPr txBox="1">
            <a:spLocks noChangeArrowheads="1"/>
          </p:cNvSpPr>
          <p:nvPr/>
        </p:nvSpPr>
        <p:spPr bwMode="auto">
          <a:xfrm>
            <a:off x="4678074" y="2713182"/>
            <a:ext cx="2240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SFAI 2016-2017</a:t>
            </a:r>
          </a:p>
        </p:txBody>
      </p:sp>
      <p:sp>
        <p:nvSpPr>
          <p:cNvPr id="32" name="textruta 10"/>
          <p:cNvSpPr txBox="1">
            <a:spLocks noChangeArrowheads="1"/>
          </p:cNvSpPr>
          <p:nvPr/>
        </p:nvSpPr>
        <p:spPr bwMode="auto">
          <a:xfrm>
            <a:off x="2180792" y="3857773"/>
            <a:ext cx="553965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Nationell standard</a:t>
            </a:r>
          </a:p>
        </p:txBody>
      </p:sp>
      <p:sp>
        <p:nvSpPr>
          <p:cNvPr id="33" name="textruta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58974" y="5120409"/>
            <a:ext cx="1687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www.sfai.se</a:t>
            </a:r>
          </a:p>
        </p:txBody>
      </p:sp>
      <p:sp>
        <p:nvSpPr>
          <p:cNvPr id="34" name="textruta 10"/>
          <p:cNvSpPr txBox="1">
            <a:spLocks noChangeArrowheads="1"/>
          </p:cNvSpPr>
          <p:nvPr/>
        </p:nvSpPr>
        <p:spPr bwMode="auto">
          <a:xfrm>
            <a:off x="2307575" y="1628130"/>
            <a:ext cx="2130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SLL 2014-2016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9" b="-2"/>
          <a:stretch>
            <a:fillRect/>
          </a:stretch>
        </p:blipFill>
        <p:spPr bwMode="auto">
          <a:xfrm>
            <a:off x="-215900" y="-215900"/>
            <a:ext cx="9540875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1" name="Rak koppling 4"/>
          <p:cNvCxnSpPr>
            <a:cxnSpLocks noChangeShapeType="1"/>
          </p:cNvCxnSpPr>
          <p:nvPr/>
        </p:nvCxnSpPr>
        <p:spPr bwMode="auto">
          <a:xfrm flipV="1">
            <a:off x="2527300" y="3898900"/>
            <a:ext cx="4246563" cy="238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2" name="Rak koppling 8"/>
          <p:cNvCxnSpPr>
            <a:cxnSpLocks noChangeShapeType="1"/>
          </p:cNvCxnSpPr>
          <p:nvPr/>
        </p:nvCxnSpPr>
        <p:spPr bwMode="auto">
          <a:xfrm flipH="1">
            <a:off x="4656138" y="2779713"/>
            <a:ext cx="12700" cy="22796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3" name="Rak koppling 11"/>
          <p:cNvCxnSpPr>
            <a:cxnSpLocks noChangeShapeType="1"/>
          </p:cNvCxnSpPr>
          <p:nvPr/>
        </p:nvCxnSpPr>
        <p:spPr bwMode="auto">
          <a:xfrm flipH="1">
            <a:off x="3744913" y="3019425"/>
            <a:ext cx="1849437" cy="1687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ruta 61"/>
          <p:cNvSpPr txBox="1"/>
          <p:nvPr/>
        </p:nvSpPr>
        <p:spPr>
          <a:xfrm>
            <a:off x="1446213" y="866775"/>
            <a:ext cx="6215062" cy="147796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NIMI-initiativet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Nytänkande Inom Medicinsk Informatik</a:t>
            </a:r>
          </a:p>
        </p:txBody>
      </p:sp>
      <p:pic>
        <p:nvPicPr>
          <p:cNvPr id="22535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9" t="54321" r="38332" b="34676"/>
          <a:stretch>
            <a:fillRect/>
          </a:stretch>
        </p:blipFill>
        <p:spPr bwMode="auto">
          <a:xfrm>
            <a:off x="3416300" y="3717925"/>
            <a:ext cx="2201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9" t="61961" r="41873" b="35463"/>
          <a:stretch>
            <a:fillRect/>
          </a:stretch>
        </p:blipFill>
        <p:spPr bwMode="auto">
          <a:xfrm>
            <a:off x="4367213" y="4259263"/>
            <a:ext cx="9620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043238" y="3297238"/>
            <a:ext cx="28638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Origo</a:t>
            </a:r>
          </a:p>
        </p:txBody>
      </p:sp>
      <p:sp>
        <p:nvSpPr>
          <p:cNvPr id="3" name="textruta 2">
            <a:hlinkClick r:id="rId4"/>
          </p:cNvPr>
          <p:cNvSpPr txBox="1"/>
          <p:nvPr/>
        </p:nvSpPr>
        <p:spPr>
          <a:xfrm>
            <a:off x="2333625" y="5419725"/>
            <a:ext cx="44402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www.nimisweden.se</a:t>
            </a:r>
          </a:p>
        </p:txBody>
      </p:sp>
      <p:sp>
        <p:nvSpPr>
          <p:cNvPr id="4" name="Rektangel 3">
            <a:hlinkClick r:id="rId4"/>
          </p:cNvPr>
          <p:cNvSpPr/>
          <p:nvPr/>
        </p:nvSpPr>
        <p:spPr bwMode="auto">
          <a:xfrm>
            <a:off x="3210791" y="5419725"/>
            <a:ext cx="2597727" cy="378402"/>
          </a:xfrm>
          <a:prstGeom prst="rect">
            <a:avLst/>
          </a:prstGeom>
          <a:noFill/>
          <a:ln w="349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97"/>
    </mc:Choice>
    <mc:Fallback xmlns="">
      <p:transition spd="slow" advTm="2209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476250"/>
            <a:ext cx="2533650" cy="5905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ruta 3"/>
          <p:cNvSpPr txBox="1"/>
          <p:nvPr/>
        </p:nvSpPr>
        <p:spPr>
          <a:xfrm>
            <a:off x="4722607" y="1463040"/>
            <a:ext cx="656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VAS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394498" y="2237804"/>
            <a:ext cx="656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Cross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066389" y="3922395"/>
            <a:ext cx="656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+mj-lt"/>
              </a:rPr>
              <a:t>TC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550022" y="4938266"/>
            <a:ext cx="656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>
                <a:solidFill>
                  <a:schemeClr val="bg1"/>
                </a:solidFill>
                <a:latin typeface="+mj-lt"/>
              </a:rPr>
              <a:t>Melior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937294" y="5215479"/>
            <a:ext cx="82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Cosmic</a:t>
            </a:r>
          </a:p>
        </p:txBody>
      </p:sp>
    </p:spTree>
    <p:extLst>
      <p:ext uri="{BB962C8B-B14F-4D97-AF65-F5344CB8AC3E}">
        <p14:creationId xmlns:p14="http://schemas.microsoft.com/office/powerpoint/2010/main" val="82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66">
        <p:fade/>
      </p:transition>
    </mc:Choice>
    <mc:Fallback xmlns="">
      <p:transition spd="med" advTm="55566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objekt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ylinder 3"/>
          <p:cNvSpPr>
            <a:spLocks noChangeArrowheads="1"/>
          </p:cNvSpPr>
          <p:nvPr/>
        </p:nvSpPr>
        <p:spPr bwMode="auto">
          <a:xfrm>
            <a:off x="903288" y="744538"/>
            <a:ext cx="947737" cy="1490662"/>
          </a:xfrm>
          <a:prstGeom prst="can">
            <a:avLst>
              <a:gd name="adj" fmla="val 24969"/>
            </a:avLst>
          </a:prstGeom>
          <a:solidFill>
            <a:srgbClr val="0070C0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pic>
        <p:nvPicPr>
          <p:cNvPr id="10" name="Bildobjekt 9" descr="streckgub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9026" r="17091" b="14439"/>
          <a:stretch>
            <a:fillRect/>
          </a:stretch>
        </p:blipFill>
        <p:spPr bwMode="auto">
          <a:xfrm>
            <a:off x="1139825" y="1489075"/>
            <a:ext cx="473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Kub 15"/>
          <p:cNvSpPr>
            <a:spLocks noChangeArrowheads="1"/>
          </p:cNvSpPr>
          <p:nvPr/>
        </p:nvSpPr>
        <p:spPr bwMode="auto">
          <a:xfrm>
            <a:off x="3036888" y="752475"/>
            <a:ext cx="1416050" cy="1276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pic>
        <p:nvPicPr>
          <p:cNvPr id="17" name="Bildobjekt 16" descr="streckgub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9026" r="17091" b="14439"/>
          <a:stretch>
            <a:fillRect/>
          </a:stretch>
        </p:blipFill>
        <p:spPr bwMode="auto">
          <a:xfrm>
            <a:off x="3349625" y="1390650"/>
            <a:ext cx="473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Kub 17"/>
          <p:cNvSpPr>
            <a:spLocks noChangeArrowheads="1"/>
          </p:cNvSpPr>
          <p:nvPr/>
        </p:nvSpPr>
        <p:spPr bwMode="auto">
          <a:xfrm>
            <a:off x="4822825" y="752475"/>
            <a:ext cx="1414463" cy="1276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pic>
        <p:nvPicPr>
          <p:cNvPr id="19" name="Bildobjekt 18" descr="streckgub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9026" r="17091" b="14439"/>
          <a:stretch>
            <a:fillRect/>
          </a:stretch>
        </p:blipFill>
        <p:spPr bwMode="auto">
          <a:xfrm>
            <a:off x="5135563" y="1390650"/>
            <a:ext cx="473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Kub 19"/>
          <p:cNvSpPr>
            <a:spLocks noChangeArrowheads="1"/>
          </p:cNvSpPr>
          <p:nvPr/>
        </p:nvSpPr>
        <p:spPr bwMode="auto">
          <a:xfrm>
            <a:off x="6607175" y="744538"/>
            <a:ext cx="1416050" cy="12747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pic>
        <p:nvPicPr>
          <p:cNvPr id="21" name="Bildobjekt 20" descr="streckgub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9026" r="17091" b="14439"/>
          <a:stretch>
            <a:fillRect/>
          </a:stretch>
        </p:blipFill>
        <p:spPr bwMode="auto">
          <a:xfrm>
            <a:off x="6921500" y="1382713"/>
            <a:ext cx="473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ruta 23"/>
          <p:cNvSpPr txBox="1">
            <a:spLocks noChangeArrowheads="1"/>
          </p:cNvSpPr>
          <p:nvPr/>
        </p:nvSpPr>
        <p:spPr bwMode="auto">
          <a:xfrm>
            <a:off x="2725738" y="2930348"/>
            <a:ext cx="3692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9600" dirty="0">
                <a:latin typeface="Times" panose="02020603050405020304" pitchFamily="18" charset="0"/>
              </a:rPr>
              <a:t>1400</a:t>
            </a:r>
          </a:p>
        </p:txBody>
      </p:sp>
      <p:sp>
        <p:nvSpPr>
          <p:cNvPr id="28" name="Frihandsfigur: Form 27"/>
          <p:cNvSpPr>
            <a:spLocks/>
          </p:cNvSpPr>
          <p:nvPr/>
        </p:nvSpPr>
        <p:spPr bwMode="auto">
          <a:xfrm>
            <a:off x="1839913" y="2035175"/>
            <a:ext cx="3592512" cy="1350963"/>
          </a:xfrm>
          <a:custGeom>
            <a:avLst/>
            <a:gdLst>
              <a:gd name="T0" fmla="*/ 0 w 3592285"/>
              <a:gd name="T1" fmla="*/ 1356653 h 1349828"/>
              <a:gd name="T2" fmla="*/ 1579028 w 3592285"/>
              <a:gd name="T3" fmla="*/ 1006549 h 1349828"/>
              <a:gd name="T4" fmla="*/ 2330425 w 3592285"/>
              <a:gd name="T5" fmla="*/ 448571 h 1349828"/>
              <a:gd name="T6" fmla="*/ 3179834 w 3592285"/>
              <a:gd name="T7" fmla="*/ 361044 h 1349828"/>
              <a:gd name="T8" fmla="*/ 3593647 w 3592285"/>
              <a:gd name="T9" fmla="*/ 0 h 1349828"/>
              <a:gd name="T10" fmla="*/ 3593647 w 3592285"/>
              <a:gd name="T11" fmla="*/ 0 h 1349828"/>
              <a:gd name="T12" fmla="*/ 3593647 w 3592285"/>
              <a:gd name="T13" fmla="*/ 0 h 13498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2285" h="1349828">
                <a:moveTo>
                  <a:pt x="0" y="1349828"/>
                </a:moveTo>
                <a:cubicBezTo>
                  <a:pt x="595085" y="1250949"/>
                  <a:pt x="1190171" y="1152071"/>
                  <a:pt x="1578428" y="1001485"/>
                </a:cubicBezTo>
                <a:cubicBezTo>
                  <a:pt x="1966685" y="850899"/>
                  <a:pt x="2062843" y="553357"/>
                  <a:pt x="2329543" y="446314"/>
                </a:cubicBezTo>
                <a:cubicBezTo>
                  <a:pt x="2596243" y="339271"/>
                  <a:pt x="2968171" y="433614"/>
                  <a:pt x="3178628" y="359228"/>
                </a:cubicBezTo>
                <a:cubicBezTo>
                  <a:pt x="3389085" y="284842"/>
                  <a:pt x="3592285" y="0"/>
                  <a:pt x="3592285" y="0"/>
                </a:cubicBez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073400"/>
            <a:ext cx="17621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ruta 22"/>
          <p:cNvSpPr txBox="1">
            <a:spLocks noChangeArrowheads="1"/>
          </p:cNvSpPr>
          <p:nvPr/>
        </p:nvSpPr>
        <p:spPr bwMode="auto">
          <a:xfrm>
            <a:off x="1104900" y="4429125"/>
            <a:ext cx="6889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5000">
                <a:latin typeface="Times" panose="02020603050405020304" pitchFamily="18" charset="0"/>
              </a:rPr>
              <a:t>200 000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879725"/>
            <a:ext cx="190341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 22"/>
          <p:cNvGrpSpPr/>
          <p:nvPr/>
        </p:nvGrpSpPr>
        <p:grpSpPr>
          <a:xfrm>
            <a:off x="4313816" y="1118795"/>
            <a:ext cx="2312895" cy="719903"/>
            <a:chOff x="4313816" y="1118795"/>
            <a:chExt cx="2312895" cy="719903"/>
          </a:xfrm>
        </p:grpSpPr>
        <p:sp>
          <p:nvSpPr>
            <p:cNvPr id="6" name="Frihandsfigur: Form 5"/>
            <p:cNvSpPr/>
            <p:nvPr/>
          </p:nvSpPr>
          <p:spPr bwMode="auto">
            <a:xfrm>
              <a:off x="4313816" y="1118795"/>
              <a:ext cx="527125" cy="107688"/>
            </a:xfrm>
            <a:custGeom>
              <a:avLst/>
              <a:gdLst>
                <a:gd name="connsiteX0" fmla="*/ 0 w 527125"/>
                <a:gd name="connsiteY0" fmla="*/ 0 h 107688"/>
                <a:gd name="connsiteX1" fmla="*/ 118335 w 527125"/>
                <a:gd name="connsiteY1" fmla="*/ 107577 h 107688"/>
                <a:gd name="connsiteX2" fmla="*/ 365760 w 527125"/>
                <a:gd name="connsiteY2" fmla="*/ 21516 h 107688"/>
                <a:gd name="connsiteX3" fmla="*/ 527125 w 527125"/>
                <a:gd name="connsiteY3" fmla="*/ 75304 h 10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125" h="107688">
                  <a:moveTo>
                    <a:pt x="0" y="0"/>
                  </a:moveTo>
                  <a:cubicBezTo>
                    <a:pt x="28687" y="51995"/>
                    <a:pt x="57375" y="103991"/>
                    <a:pt x="118335" y="107577"/>
                  </a:cubicBezTo>
                  <a:cubicBezTo>
                    <a:pt x="179295" y="111163"/>
                    <a:pt x="297628" y="26895"/>
                    <a:pt x="365760" y="21516"/>
                  </a:cubicBezTo>
                  <a:cubicBezTo>
                    <a:pt x="433892" y="16137"/>
                    <a:pt x="480508" y="45720"/>
                    <a:pt x="527125" y="7530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" name="Frihandsfigur: Form 7"/>
            <p:cNvSpPr/>
            <p:nvPr/>
          </p:nvSpPr>
          <p:spPr bwMode="auto">
            <a:xfrm>
              <a:off x="4335332" y="1341605"/>
              <a:ext cx="505609" cy="127548"/>
            </a:xfrm>
            <a:custGeom>
              <a:avLst/>
              <a:gdLst>
                <a:gd name="connsiteX0" fmla="*/ 0 w 505609"/>
                <a:gd name="connsiteY0" fmla="*/ 46131 h 127548"/>
                <a:gd name="connsiteX1" fmla="*/ 150607 w 505609"/>
                <a:gd name="connsiteY1" fmla="*/ 3101 h 127548"/>
                <a:gd name="connsiteX2" fmla="*/ 290456 w 505609"/>
                <a:gd name="connsiteY2" fmla="*/ 121435 h 127548"/>
                <a:gd name="connsiteX3" fmla="*/ 505609 w 505609"/>
                <a:gd name="connsiteY3" fmla="*/ 99920 h 12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609" h="127548">
                  <a:moveTo>
                    <a:pt x="0" y="46131"/>
                  </a:moveTo>
                  <a:cubicBezTo>
                    <a:pt x="51099" y="18340"/>
                    <a:pt x="102198" y="-9450"/>
                    <a:pt x="150607" y="3101"/>
                  </a:cubicBezTo>
                  <a:cubicBezTo>
                    <a:pt x="199016" y="15652"/>
                    <a:pt x="231289" y="105299"/>
                    <a:pt x="290456" y="121435"/>
                  </a:cubicBezTo>
                  <a:cubicBezTo>
                    <a:pt x="349623" y="137571"/>
                    <a:pt x="427616" y="118745"/>
                    <a:pt x="505609" y="9992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9" name="Frihandsfigur: Form 8"/>
            <p:cNvSpPr/>
            <p:nvPr/>
          </p:nvSpPr>
          <p:spPr bwMode="auto">
            <a:xfrm>
              <a:off x="4324574" y="1528448"/>
              <a:ext cx="516367" cy="310250"/>
            </a:xfrm>
            <a:custGeom>
              <a:avLst/>
              <a:gdLst>
                <a:gd name="connsiteX0" fmla="*/ 516367 w 516367"/>
                <a:gd name="connsiteY0" fmla="*/ 214292 h 310250"/>
                <a:gd name="connsiteX1" fmla="*/ 333487 w 516367"/>
                <a:gd name="connsiteY1" fmla="*/ 300353 h 310250"/>
                <a:gd name="connsiteX2" fmla="*/ 290457 w 516367"/>
                <a:gd name="connsiteY2" fmla="*/ 9897 h 310250"/>
                <a:gd name="connsiteX3" fmla="*/ 0 w 516367"/>
                <a:gd name="connsiteY3" fmla="*/ 95958 h 31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367" h="310250">
                  <a:moveTo>
                    <a:pt x="516367" y="214292"/>
                  </a:moveTo>
                  <a:cubicBezTo>
                    <a:pt x="443753" y="274355"/>
                    <a:pt x="371139" y="334419"/>
                    <a:pt x="333487" y="300353"/>
                  </a:cubicBezTo>
                  <a:cubicBezTo>
                    <a:pt x="295835" y="266287"/>
                    <a:pt x="346038" y="43963"/>
                    <a:pt x="290457" y="9897"/>
                  </a:cubicBezTo>
                  <a:cubicBezTo>
                    <a:pt x="234876" y="-24169"/>
                    <a:pt x="117438" y="35894"/>
                    <a:pt x="0" y="9595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3" name="Frihandsfigur: Form 12"/>
            <p:cNvSpPr/>
            <p:nvPr/>
          </p:nvSpPr>
          <p:spPr bwMode="auto">
            <a:xfrm>
              <a:off x="6099586" y="1129251"/>
              <a:ext cx="516367" cy="258485"/>
            </a:xfrm>
            <a:custGeom>
              <a:avLst/>
              <a:gdLst>
                <a:gd name="connsiteX0" fmla="*/ 516367 w 516367"/>
                <a:gd name="connsiteY0" fmla="*/ 129394 h 258485"/>
                <a:gd name="connsiteX1" fmla="*/ 365760 w 516367"/>
                <a:gd name="connsiteY1" fmla="*/ 302 h 258485"/>
                <a:gd name="connsiteX2" fmla="*/ 215153 w 516367"/>
                <a:gd name="connsiteY2" fmla="*/ 161667 h 258485"/>
                <a:gd name="connsiteX3" fmla="*/ 0 w 516367"/>
                <a:gd name="connsiteY3" fmla="*/ 258485 h 25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367" h="258485">
                  <a:moveTo>
                    <a:pt x="516367" y="129394"/>
                  </a:moveTo>
                  <a:cubicBezTo>
                    <a:pt x="466164" y="62158"/>
                    <a:pt x="415962" y="-5077"/>
                    <a:pt x="365760" y="302"/>
                  </a:cubicBezTo>
                  <a:cubicBezTo>
                    <a:pt x="315558" y="5681"/>
                    <a:pt x="276113" y="118637"/>
                    <a:pt x="215153" y="161667"/>
                  </a:cubicBezTo>
                  <a:cubicBezTo>
                    <a:pt x="154193" y="204697"/>
                    <a:pt x="77096" y="231591"/>
                    <a:pt x="0" y="25848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4" name="Frihandsfigur: Form 13"/>
            <p:cNvSpPr/>
            <p:nvPr/>
          </p:nvSpPr>
          <p:spPr bwMode="auto">
            <a:xfrm>
              <a:off x="6153374" y="1602889"/>
              <a:ext cx="473337" cy="140206"/>
            </a:xfrm>
            <a:custGeom>
              <a:avLst/>
              <a:gdLst>
                <a:gd name="connsiteX0" fmla="*/ 0 w 473337"/>
                <a:gd name="connsiteY0" fmla="*/ 0 h 140206"/>
                <a:gd name="connsiteX1" fmla="*/ 204395 w 473337"/>
                <a:gd name="connsiteY1" fmla="*/ 139850 h 140206"/>
                <a:gd name="connsiteX2" fmla="*/ 473337 w 473337"/>
                <a:gd name="connsiteY2" fmla="*/ 32273 h 14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337" h="140206">
                  <a:moveTo>
                    <a:pt x="0" y="0"/>
                  </a:moveTo>
                  <a:cubicBezTo>
                    <a:pt x="62753" y="67235"/>
                    <a:pt x="125506" y="134471"/>
                    <a:pt x="204395" y="139850"/>
                  </a:cubicBezTo>
                  <a:cubicBezTo>
                    <a:pt x="283284" y="145229"/>
                    <a:pt x="378310" y="88751"/>
                    <a:pt x="473337" y="32273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5" name="Frihandsfigur: Form 14"/>
            <p:cNvSpPr/>
            <p:nvPr/>
          </p:nvSpPr>
          <p:spPr bwMode="auto">
            <a:xfrm>
              <a:off x="6164132" y="1407646"/>
              <a:ext cx="462579" cy="176215"/>
            </a:xfrm>
            <a:custGeom>
              <a:avLst/>
              <a:gdLst>
                <a:gd name="connsiteX0" fmla="*/ 0 w 462579"/>
                <a:gd name="connsiteY0" fmla="*/ 87667 h 176215"/>
                <a:gd name="connsiteX1" fmla="*/ 118334 w 462579"/>
                <a:gd name="connsiteY1" fmla="*/ 173728 h 176215"/>
                <a:gd name="connsiteX2" fmla="*/ 225910 w 462579"/>
                <a:gd name="connsiteY2" fmla="*/ 1606 h 176215"/>
                <a:gd name="connsiteX3" fmla="*/ 311972 w 462579"/>
                <a:gd name="connsiteY3" fmla="*/ 87667 h 176215"/>
                <a:gd name="connsiteX4" fmla="*/ 462579 w 462579"/>
                <a:gd name="connsiteY4" fmla="*/ 87667 h 17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579" h="176215">
                  <a:moveTo>
                    <a:pt x="0" y="87667"/>
                  </a:moveTo>
                  <a:cubicBezTo>
                    <a:pt x="40341" y="137869"/>
                    <a:pt x="80682" y="188071"/>
                    <a:pt x="118334" y="173728"/>
                  </a:cubicBezTo>
                  <a:cubicBezTo>
                    <a:pt x="155986" y="159385"/>
                    <a:pt x="193637" y="15949"/>
                    <a:pt x="225910" y="1606"/>
                  </a:cubicBezTo>
                  <a:cubicBezTo>
                    <a:pt x="258183" y="-12737"/>
                    <a:pt x="272527" y="73324"/>
                    <a:pt x="311972" y="87667"/>
                  </a:cubicBezTo>
                  <a:cubicBezTo>
                    <a:pt x="351417" y="102010"/>
                    <a:pt x="406998" y="94838"/>
                    <a:pt x="462579" y="8766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25" name="Frihandsfigur: Form 24"/>
          <p:cNvSpPr/>
          <p:nvPr/>
        </p:nvSpPr>
        <p:spPr bwMode="auto">
          <a:xfrm>
            <a:off x="1850315" y="1312433"/>
            <a:ext cx="1194099" cy="258517"/>
          </a:xfrm>
          <a:custGeom>
            <a:avLst/>
            <a:gdLst>
              <a:gd name="connsiteX0" fmla="*/ 0 w 1194099"/>
              <a:gd name="connsiteY0" fmla="*/ 0 h 258517"/>
              <a:gd name="connsiteX1" fmla="*/ 473337 w 1194099"/>
              <a:gd name="connsiteY1" fmla="*/ 258183 h 258517"/>
              <a:gd name="connsiteX2" fmla="*/ 1021977 w 1194099"/>
              <a:gd name="connsiteY2" fmla="*/ 53788 h 258517"/>
              <a:gd name="connsiteX3" fmla="*/ 1194099 w 1194099"/>
              <a:gd name="connsiteY3" fmla="*/ 21515 h 25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099" h="258517">
                <a:moveTo>
                  <a:pt x="0" y="0"/>
                </a:moveTo>
                <a:cubicBezTo>
                  <a:pt x="151504" y="124609"/>
                  <a:pt x="303008" y="249218"/>
                  <a:pt x="473337" y="258183"/>
                </a:cubicBezTo>
                <a:cubicBezTo>
                  <a:pt x="643666" y="267148"/>
                  <a:pt x="901850" y="93233"/>
                  <a:pt x="1021977" y="53788"/>
                </a:cubicBezTo>
                <a:cubicBezTo>
                  <a:pt x="1142104" y="14343"/>
                  <a:pt x="1168101" y="17929"/>
                  <a:pt x="1194099" y="21515"/>
                </a:cubicBez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9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8636">
        <p:fade/>
      </p:transition>
    </mc:Choice>
    <mc:Fallback xmlns="">
      <p:transition spd="med" advTm="168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0" grpId="0" animBg="1"/>
      <p:bldP spid="24" grpId="0"/>
      <p:bldP spid="26" grpId="0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ruta 22"/>
          <p:cNvSpPr txBox="1">
            <a:spLocks noChangeArrowheads="1"/>
          </p:cNvSpPr>
          <p:nvPr/>
        </p:nvSpPr>
        <p:spPr bwMode="auto">
          <a:xfrm>
            <a:off x="1127125" y="1954213"/>
            <a:ext cx="6889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5000">
                <a:latin typeface="Times" panose="02020603050405020304" pitchFamily="18" charset="0"/>
              </a:rPr>
              <a:t>200 000</a:t>
            </a:r>
          </a:p>
        </p:txBody>
      </p:sp>
    </p:spTree>
    <p:extLst>
      <p:ext uri="{BB962C8B-B14F-4D97-AF65-F5344CB8AC3E}">
        <p14:creationId xmlns:p14="http://schemas.microsoft.com/office/powerpoint/2010/main" val="21325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366">
        <p:fade/>
      </p:transition>
    </mc:Choice>
    <mc:Fallback xmlns="">
      <p:transition advTm="30366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87325"/>
            <a:ext cx="493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7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484">
        <p:fade/>
      </p:transition>
    </mc:Choice>
    <mc:Fallback xmlns="">
      <p:transition spd="med" advTm="17484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Bildobjekt 7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"/>
            <a:ext cx="9129712" cy="7258956"/>
          </a:xfrm>
          <a:prstGeom prst="rect">
            <a:avLst/>
          </a:prstGeom>
        </p:spPr>
      </p:pic>
      <p:sp>
        <p:nvSpPr>
          <p:cNvPr id="21507" name="Cylinder 3"/>
          <p:cNvSpPr>
            <a:spLocks noChangeArrowheads="1"/>
          </p:cNvSpPr>
          <p:nvPr/>
        </p:nvSpPr>
        <p:spPr bwMode="auto">
          <a:xfrm>
            <a:off x="1196975" y="5175250"/>
            <a:ext cx="947738" cy="1490663"/>
          </a:xfrm>
          <a:prstGeom prst="can">
            <a:avLst>
              <a:gd name="adj" fmla="val 24969"/>
            </a:avLst>
          </a:prstGeom>
          <a:solidFill>
            <a:srgbClr val="0070C0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21508" name="Kub 15"/>
          <p:cNvSpPr>
            <a:spLocks noChangeArrowheads="1"/>
          </p:cNvSpPr>
          <p:nvPr/>
        </p:nvSpPr>
        <p:spPr bwMode="auto">
          <a:xfrm>
            <a:off x="3330575" y="5183188"/>
            <a:ext cx="1416050" cy="1276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21509" name="Kub 17"/>
          <p:cNvSpPr>
            <a:spLocks noChangeArrowheads="1"/>
          </p:cNvSpPr>
          <p:nvPr/>
        </p:nvSpPr>
        <p:spPr bwMode="auto">
          <a:xfrm>
            <a:off x="5116513" y="5183188"/>
            <a:ext cx="1414462" cy="1276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21510" name="Kub 19"/>
          <p:cNvSpPr>
            <a:spLocks noChangeArrowheads="1"/>
          </p:cNvSpPr>
          <p:nvPr/>
        </p:nvSpPr>
        <p:spPr bwMode="auto">
          <a:xfrm>
            <a:off x="6900863" y="5175250"/>
            <a:ext cx="1416050" cy="12747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cxnSp>
        <p:nvCxnSpPr>
          <p:cNvPr id="21511" name="Rak koppling 5"/>
          <p:cNvCxnSpPr>
            <a:cxnSpLocks noChangeShapeType="1"/>
          </p:cNvCxnSpPr>
          <p:nvPr/>
        </p:nvCxnSpPr>
        <p:spPr bwMode="auto">
          <a:xfrm flipV="1">
            <a:off x="1671638" y="4017963"/>
            <a:ext cx="2640012" cy="1304925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2" name="Rak koppling 7"/>
          <p:cNvCxnSpPr>
            <a:cxnSpLocks noChangeShapeType="1"/>
          </p:cNvCxnSpPr>
          <p:nvPr/>
        </p:nvCxnSpPr>
        <p:spPr bwMode="auto">
          <a:xfrm flipH="1">
            <a:off x="4038600" y="4165600"/>
            <a:ext cx="538163" cy="1157288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3" name="Rak koppling 10"/>
          <p:cNvCxnSpPr>
            <a:cxnSpLocks noChangeShapeType="1"/>
          </p:cNvCxnSpPr>
          <p:nvPr/>
        </p:nvCxnSpPr>
        <p:spPr bwMode="auto">
          <a:xfrm flipH="1" flipV="1">
            <a:off x="4859338" y="4165600"/>
            <a:ext cx="965200" cy="1157288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4" name="Rak koppling 13"/>
          <p:cNvCxnSpPr>
            <a:cxnSpLocks noChangeShapeType="1"/>
          </p:cNvCxnSpPr>
          <p:nvPr/>
        </p:nvCxnSpPr>
        <p:spPr bwMode="auto">
          <a:xfrm flipH="1" flipV="1">
            <a:off x="5051425" y="4095750"/>
            <a:ext cx="2557463" cy="1227138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Rektangel: rundade hörn 70"/>
          <p:cNvSpPr>
            <a:spLocks noChangeArrowheads="1"/>
          </p:cNvSpPr>
          <p:nvPr/>
        </p:nvSpPr>
        <p:spPr bwMode="auto">
          <a:xfrm>
            <a:off x="3711575" y="533400"/>
            <a:ext cx="2058988" cy="3948113"/>
          </a:xfrm>
          <a:prstGeom prst="roundRect">
            <a:avLst>
              <a:gd name="adj" fmla="val 16667"/>
            </a:avLst>
          </a:prstGeom>
          <a:solidFill>
            <a:srgbClr val="A6A6A6">
              <a:alpha val="30980"/>
            </a:srgb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21515" name="Cylinder 22"/>
          <p:cNvSpPr>
            <a:spLocks noChangeArrowheads="1"/>
          </p:cNvSpPr>
          <p:nvPr/>
        </p:nvSpPr>
        <p:spPr bwMode="auto">
          <a:xfrm>
            <a:off x="4268788" y="2914650"/>
            <a:ext cx="946150" cy="1239838"/>
          </a:xfrm>
          <a:prstGeom prst="can">
            <a:avLst>
              <a:gd name="adj" fmla="val 25019"/>
            </a:avLst>
          </a:prstGeom>
          <a:solidFill>
            <a:srgbClr val="92D050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pic>
        <p:nvPicPr>
          <p:cNvPr id="21516" name="Bildobjekt 25" descr="streckgub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9026" r="17091" b="14439"/>
          <a:stretch>
            <a:fillRect/>
          </a:stretch>
        </p:blipFill>
        <p:spPr bwMode="auto">
          <a:xfrm>
            <a:off x="4505325" y="3403600"/>
            <a:ext cx="473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Frihandsfigur: Form 38"/>
          <p:cNvSpPr>
            <a:spLocks/>
          </p:cNvSpPr>
          <p:nvPr/>
        </p:nvSpPr>
        <p:spPr bwMode="auto">
          <a:xfrm>
            <a:off x="1698625" y="3113088"/>
            <a:ext cx="2590800" cy="447675"/>
          </a:xfrm>
          <a:custGeom>
            <a:avLst/>
            <a:gdLst>
              <a:gd name="T0" fmla="*/ 0 w 2590800"/>
              <a:gd name="T1" fmla="*/ 141774 h 447136"/>
              <a:gd name="T2" fmla="*/ 979714 w 2590800"/>
              <a:gd name="T3" fmla="*/ 10196 h 447136"/>
              <a:gd name="T4" fmla="*/ 1926771 w 2590800"/>
              <a:gd name="T5" fmla="*/ 382997 h 447136"/>
              <a:gd name="T6" fmla="*/ 2590800 w 2590800"/>
              <a:gd name="T7" fmla="*/ 448785 h 4471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0800" h="447136">
                <a:moveTo>
                  <a:pt x="0" y="140753"/>
                </a:moveTo>
                <a:cubicBezTo>
                  <a:pt x="329293" y="55481"/>
                  <a:pt x="658586" y="-29790"/>
                  <a:pt x="979714" y="10124"/>
                </a:cubicBezTo>
                <a:cubicBezTo>
                  <a:pt x="1300842" y="50038"/>
                  <a:pt x="1658257" y="307668"/>
                  <a:pt x="1926771" y="380239"/>
                </a:cubicBezTo>
                <a:cubicBezTo>
                  <a:pt x="2195285" y="452810"/>
                  <a:pt x="2393042" y="449181"/>
                  <a:pt x="2590800" y="445553"/>
                </a:cubicBez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sv-SE"/>
          </a:p>
        </p:txBody>
      </p:sp>
      <p:pic>
        <p:nvPicPr>
          <p:cNvPr id="21522" name="Bildobjekt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476500"/>
            <a:ext cx="2044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Bildobjekt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254375"/>
            <a:ext cx="1400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Bildobjekt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598738"/>
            <a:ext cx="1812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ruta 71"/>
          <p:cNvSpPr txBox="1">
            <a:spLocks noChangeArrowheads="1"/>
          </p:cNvSpPr>
          <p:nvPr/>
        </p:nvSpPr>
        <p:spPr bwMode="auto">
          <a:xfrm>
            <a:off x="4157663" y="614363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latin typeface="Times" panose="02020603050405020304" pitchFamily="18" charset="0"/>
              </a:rPr>
              <a:t>ORIGO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1876448" y="617188"/>
            <a:ext cx="6560583" cy="2381600"/>
            <a:chOff x="1876448" y="617188"/>
            <a:chExt cx="6560583" cy="2381600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056" y="1227610"/>
              <a:ext cx="745069" cy="100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56" y="654844"/>
              <a:ext cx="2085975" cy="381000"/>
            </a:xfrm>
            <a:prstGeom prst="rect">
              <a:avLst/>
            </a:prstGeom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59" y="617188"/>
              <a:ext cx="1176551" cy="418656"/>
            </a:xfrm>
            <a:prstGeom prst="rect">
              <a:avLst/>
            </a:prstGeom>
          </p:spPr>
        </p:pic>
        <p:cxnSp>
          <p:nvCxnSpPr>
            <p:cNvPr id="10" name="Rak koppling 9"/>
            <p:cNvCxnSpPr/>
            <p:nvPr/>
          </p:nvCxnSpPr>
          <p:spPr bwMode="auto">
            <a:xfrm>
              <a:off x="3131082" y="887460"/>
              <a:ext cx="1158343" cy="511034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ak koppling 11"/>
            <p:cNvCxnSpPr/>
            <p:nvPr/>
          </p:nvCxnSpPr>
          <p:spPr bwMode="auto">
            <a:xfrm>
              <a:off x="3096573" y="1686879"/>
              <a:ext cx="1192852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ak koppling 15"/>
            <p:cNvCxnSpPr/>
            <p:nvPr/>
          </p:nvCxnSpPr>
          <p:spPr bwMode="auto">
            <a:xfrm>
              <a:off x="5214938" y="1686879"/>
              <a:ext cx="1115218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ak koppling 17"/>
            <p:cNvCxnSpPr/>
            <p:nvPr/>
          </p:nvCxnSpPr>
          <p:spPr bwMode="auto">
            <a:xfrm flipV="1">
              <a:off x="5214938" y="985204"/>
              <a:ext cx="1067314" cy="41329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Rak koppling 55"/>
            <p:cNvCxnSpPr>
              <a:cxnSpLocks noChangeShapeType="1"/>
              <a:stCxn id="52" idx="3"/>
            </p:cNvCxnSpPr>
            <p:nvPr/>
          </p:nvCxnSpPr>
          <p:spPr bwMode="auto">
            <a:xfrm flipH="1">
              <a:off x="4740275" y="2366963"/>
              <a:ext cx="794" cy="631825"/>
            </a:xfrm>
            <a:prstGeom prst="line">
              <a:avLst/>
            </a:prstGeom>
            <a:noFill/>
            <a:ln w="3492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Cylinder 51"/>
            <p:cNvSpPr>
              <a:spLocks noChangeArrowheads="1"/>
            </p:cNvSpPr>
            <p:nvPr/>
          </p:nvSpPr>
          <p:spPr bwMode="auto">
            <a:xfrm>
              <a:off x="4267200" y="1127125"/>
              <a:ext cx="947738" cy="1239838"/>
            </a:xfrm>
            <a:prstGeom prst="can">
              <a:avLst>
                <a:gd name="adj" fmla="val 24977"/>
              </a:avLst>
            </a:prstGeom>
            <a:solidFill>
              <a:srgbClr val="92D050"/>
            </a:solidFill>
            <a:ln w="349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sv-SE" altLang="sv-SE" sz="2400">
                <a:latin typeface="Times" panose="02020603050405020304" pitchFamily="18" charset="0"/>
              </a:endParaRPr>
            </a:p>
          </p:txBody>
        </p:sp>
        <p:pic>
          <p:nvPicPr>
            <p:cNvPr id="22" name="Bildobjekt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448" y="1356362"/>
              <a:ext cx="1199225" cy="7255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152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7120">
        <p:fade/>
      </p:transition>
    </mc:Choice>
    <mc:Fallback xmlns="">
      <p:transition spd="med" advTm="4071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02"/>
            <a:ext cx="9144000" cy="5880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7120">
        <p:fade/>
      </p:transition>
    </mc:Choice>
    <mc:Fallback xmlns="">
      <p:transition spd="med" advTm="40712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56706" t="21500" r="5883" b="26618"/>
          <a:stretch/>
        </p:blipFill>
        <p:spPr>
          <a:xfrm>
            <a:off x="1" y="1839565"/>
            <a:ext cx="9144000" cy="490755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9725"/>
            <a:ext cx="7772400" cy="708025"/>
          </a:xfrm>
        </p:spPr>
        <p:txBody>
          <a:bodyPr/>
          <a:lstStyle/>
          <a:p>
            <a:pPr algn="ctr" eaLnBrk="1" hangingPunct="1"/>
            <a:r>
              <a:rPr lang="sv-SE" altLang="sv-SE" dirty="0"/>
              <a:t>Origo-programmet / NIMI</a:t>
            </a:r>
          </a:p>
        </p:txBody>
      </p:sp>
      <p:sp>
        <p:nvSpPr>
          <p:cNvPr id="10" name="Platshållare för innehåll 1"/>
          <p:cNvSpPr>
            <a:spLocks noGrp="1"/>
          </p:cNvSpPr>
          <p:nvPr>
            <p:ph idx="1"/>
          </p:nvPr>
        </p:nvSpPr>
        <p:spPr>
          <a:xfrm>
            <a:off x="539750" y="999301"/>
            <a:ext cx="7772400" cy="76495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sv-SE" altLang="sv-SE" dirty="0"/>
              <a:t>Generell princip för att beskriva data och kunskap.</a:t>
            </a:r>
            <a:br>
              <a:rPr lang="sv-SE" altLang="sv-SE" dirty="0"/>
            </a:br>
            <a:r>
              <a:rPr lang="sv-SE" altLang="sv-SE" dirty="0"/>
              <a:t>Meta-ontologi.</a:t>
            </a:r>
          </a:p>
        </p:txBody>
      </p:sp>
    </p:spTree>
    <p:extLst>
      <p:ext uri="{BB962C8B-B14F-4D97-AF65-F5344CB8AC3E}">
        <p14:creationId xmlns:p14="http://schemas.microsoft.com/office/powerpoint/2010/main" val="558658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92CF6-0945-4C02-B862-9D0F2AA6E654}" type="slidenum">
              <a:rPr lang="sv-SE" altLang="sv-SE"/>
              <a:pPr>
                <a:defRPr/>
              </a:pPr>
              <a:t>38</a:t>
            </a:fld>
            <a:endParaRPr lang="sv-SE" altLang="sv-SE"/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4586288" y="1204913"/>
            <a:ext cx="288925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9725"/>
            <a:ext cx="7772400" cy="708025"/>
          </a:xfrm>
        </p:spPr>
        <p:txBody>
          <a:bodyPr/>
          <a:lstStyle/>
          <a:p>
            <a:pPr algn="ctr" eaLnBrk="1" hangingPunct="1"/>
            <a:r>
              <a:rPr lang="sv-SE" altLang="sv-SE" dirty="0"/>
              <a:t>Origo-programmet / NIMI</a:t>
            </a:r>
          </a:p>
        </p:txBody>
      </p:sp>
      <p:sp>
        <p:nvSpPr>
          <p:cNvPr id="8" name="Platshållare för innehåll 1"/>
          <p:cNvSpPr>
            <a:spLocks noGrp="1"/>
          </p:cNvSpPr>
          <p:nvPr>
            <p:ph idx="1"/>
          </p:nvPr>
        </p:nvSpPr>
        <p:spPr>
          <a:xfrm>
            <a:off x="539750" y="1161375"/>
            <a:ext cx="7772400" cy="5033963"/>
          </a:xfrm>
        </p:spPr>
        <p:txBody>
          <a:bodyPr/>
          <a:lstStyle/>
          <a:p>
            <a:pPr eaLnBrk="1" hangingPunct="1"/>
            <a:r>
              <a:rPr lang="sv-SE" altLang="sv-SE" dirty="0"/>
              <a:t>Beskriva vad data står för</a:t>
            </a:r>
          </a:p>
          <a:p>
            <a:pPr lvl="1" eaLnBrk="1" hangingPunct="1"/>
            <a:r>
              <a:rPr lang="sv-SE" altLang="sv-SE" dirty="0"/>
              <a:t>Förfinade begrepp med bibehållen förståelse / användbarhet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 err="1"/>
              <a:t>Defomotopmer</a:t>
            </a:r>
            <a:r>
              <a:rPr lang="sv-SE" altLang="sv-SE" dirty="0"/>
              <a:t> i maskinläsbart och exekverbart (jfr </a:t>
            </a:r>
            <a:r>
              <a:rPr lang="sv-SE" altLang="sv-SE" dirty="0" err="1"/>
              <a:t>SPOR:s</a:t>
            </a:r>
            <a:r>
              <a:rPr lang="sv-SE" altLang="sv-SE" dirty="0"/>
              <a:t> definitioner)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Samarbete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Teknik och semantik hänger ihop – går inte att avvika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Metadata</a:t>
            </a:r>
          </a:p>
          <a:p>
            <a:pPr marL="0" indent="0" eaLnBrk="1" hangingPunct="1">
              <a:buNone/>
            </a:pPr>
            <a:endParaRPr lang="sv-SE" altLang="sv-SE" dirty="0"/>
          </a:p>
          <a:p>
            <a:pPr eaLnBrk="1" hangingPunct="1"/>
            <a:r>
              <a:rPr lang="sv-SE" altLang="sv-SE" dirty="0" err="1"/>
              <a:t>Individentrering</a:t>
            </a:r>
            <a:r>
              <a:rPr lang="sv-SE" altLang="sv-SE" dirty="0"/>
              <a:t> – transparens, kontroll</a:t>
            </a:r>
          </a:p>
        </p:txBody>
      </p:sp>
    </p:spTree>
    <p:extLst>
      <p:ext uri="{BB962C8B-B14F-4D97-AF65-F5344CB8AC3E}">
        <p14:creationId xmlns:p14="http://schemas.microsoft.com/office/powerpoint/2010/main" val="8585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B1CCD-7F1C-4BC6-B73F-DD7BE52848B8}" type="slidenum">
              <a:rPr lang="sv-SE" altLang="sv-SE"/>
              <a:pPr>
                <a:defRPr/>
              </a:pPr>
              <a:t>39</a:t>
            </a:fld>
            <a:endParaRPr lang="sv-SE" altLang="sv-SE"/>
          </a:p>
        </p:txBody>
      </p:sp>
      <p:sp>
        <p:nvSpPr>
          <p:cNvPr id="34822" name="Kub 4"/>
          <p:cNvSpPr>
            <a:spLocks noChangeArrowheads="1"/>
          </p:cNvSpPr>
          <p:nvPr/>
        </p:nvSpPr>
        <p:spPr bwMode="auto">
          <a:xfrm>
            <a:off x="3669974" y="626918"/>
            <a:ext cx="1681703" cy="1539803"/>
          </a:xfrm>
          <a:prstGeom prst="cube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pic>
        <p:nvPicPr>
          <p:cNvPr id="18" name="Bildobjekt 17" descr="Clipart - Computer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3" y="5328229"/>
            <a:ext cx="12795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32" name="Rak koppling 15"/>
          <p:cNvCxnSpPr>
            <a:cxnSpLocks noChangeShapeType="1"/>
            <a:stCxn id="17" idx="3"/>
            <a:endCxn id="18" idx="0"/>
          </p:cNvCxnSpPr>
          <p:nvPr/>
        </p:nvCxnSpPr>
        <p:spPr bwMode="auto">
          <a:xfrm flipH="1">
            <a:off x="1473016" y="4380489"/>
            <a:ext cx="7074" cy="94774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Kub 4"/>
          <p:cNvSpPr>
            <a:spLocks noChangeArrowheads="1"/>
          </p:cNvSpPr>
          <p:nvPr/>
        </p:nvSpPr>
        <p:spPr bwMode="auto">
          <a:xfrm>
            <a:off x="827627" y="2615190"/>
            <a:ext cx="1739900" cy="1765299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34825" name="textruta 11"/>
          <p:cNvSpPr txBox="1">
            <a:spLocks noChangeArrowheads="1"/>
          </p:cNvSpPr>
          <p:nvPr/>
        </p:nvSpPr>
        <p:spPr bwMode="auto">
          <a:xfrm>
            <a:off x="710728" y="3057455"/>
            <a:ext cx="152457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latin typeface="Times" panose="02020603050405020304" pitchFamily="18" charset="0"/>
              </a:rPr>
              <a:t>Webbformulär</a:t>
            </a:r>
            <a:br>
              <a:rPr lang="sv-SE" altLang="sv-SE" sz="1600" dirty="0">
                <a:latin typeface="Times" panose="02020603050405020304" pitchFamily="18" charset="0"/>
              </a:rPr>
            </a:br>
            <a:r>
              <a:rPr lang="sv-SE" altLang="sv-SE" sz="1600" dirty="0">
                <a:latin typeface="Times" panose="02020603050405020304" pitchFamily="18" charset="0"/>
              </a:rPr>
              <a:t>(SLSO-</a:t>
            </a:r>
            <a:r>
              <a:rPr lang="sv-SE" altLang="sv-SE" sz="1600" dirty="0" err="1">
                <a:latin typeface="Times" panose="02020603050405020304" pitchFamily="18" charset="0"/>
              </a:rPr>
              <a:t>Gisys</a:t>
            </a:r>
            <a:r>
              <a:rPr lang="sv-SE" altLang="sv-SE" sz="1600" dirty="0"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" name="Rektangel: rundade hörn 1"/>
          <p:cNvSpPr/>
          <p:nvPr/>
        </p:nvSpPr>
        <p:spPr bwMode="auto">
          <a:xfrm>
            <a:off x="6837219" y="2755574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133359" y="2755574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SPOR</a:t>
            </a:r>
          </a:p>
        </p:txBody>
      </p:sp>
      <p:sp>
        <p:nvSpPr>
          <p:cNvPr id="19" name="Rektangel: rundade hörn 18"/>
          <p:cNvSpPr/>
          <p:nvPr/>
        </p:nvSpPr>
        <p:spPr bwMode="auto">
          <a:xfrm>
            <a:off x="3669974" y="4604547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1454219" y="4668865"/>
            <a:ext cx="100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www</a:t>
            </a:r>
            <a:endParaRPr lang="sv-SE" sz="1400" dirty="0"/>
          </a:p>
        </p:txBody>
      </p:sp>
      <p:sp>
        <p:nvSpPr>
          <p:cNvPr id="15" name="Cylinder 3"/>
          <p:cNvSpPr>
            <a:spLocks noChangeArrowheads="1"/>
          </p:cNvSpPr>
          <p:nvPr/>
        </p:nvSpPr>
        <p:spPr bwMode="auto">
          <a:xfrm>
            <a:off x="4018069" y="2755574"/>
            <a:ext cx="928003" cy="1224144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</p:txBody>
      </p:sp>
      <p:cxnSp>
        <p:nvCxnSpPr>
          <p:cNvPr id="22" name="Rak koppling 15"/>
          <p:cNvCxnSpPr>
            <a:cxnSpLocks noChangeShapeType="1"/>
            <a:endCxn id="15" idx="0"/>
          </p:cNvCxnSpPr>
          <p:nvPr/>
        </p:nvCxnSpPr>
        <p:spPr bwMode="auto">
          <a:xfrm flipH="1">
            <a:off x="4482071" y="2181335"/>
            <a:ext cx="14969" cy="805998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ak koppling 15"/>
          <p:cNvCxnSpPr>
            <a:cxnSpLocks noChangeShapeType="1"/>
          </p:cNvCxnSpPr>
          <p:nvPr/>
        </p:nvCxnSpPr>
        <p:spPr bwMode="auto">
          <a:xfrm>
            <a:off x="4487332" y="3979717"/>
            <a:ext cx="50283" cy="62483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ak koppling 15"/>
          <p:cNvCxnSpPr>
            <a:cxnSpLocks noChangeShapeType="1"/>
            <a:endCxn id="15" idx="4"/>
          </p:cNvCxnSpPr>
          <p:nvPr/>
        </p:nvCxnSpPr>
        <p:spPr bwMode="auto">
          <a:xfrm flipH="1">
            <a:off x="4946072" y="3349842"/>
            <a:ext cx="1914544" cy="17804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ak koppling 15"/>
          <p:cNvCxnSpPr>
            <a:cxnSpLocks noChangeShapeType="1"/>
          </p:cNvCxnSpPr>
          <p:nvPr/>
        </p:nvCxnSpPr>
        <p:spPr bwMode="auto">
          <a:xfrm flipH="1">
            <a:off x="2570157" y="3340940"/>
            <a:ext cx="1482845" cy="62682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ruta 12"/>
          <p:cNvSpPr txBox="1">
            <a:spLocks noChangeArrowheads="1"/>
          </p:cNvSpPr>
          <p:nvPr/>
        </p:nvSpPr>
        <p:spPr bwMode="auto">
          <a:xfrm>
            <a:off x="3669974" y="1103769"/>
            <a:ext cx="131704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latin typeface="Times" panose="02020603050405020304" pitchFamily="18" charset="0"/>
              </a:rPr>
              <a:t>Huvudjournal</a:t>
            </a:r>
          </a:p>
        </p:txBody>
      </p:sp>
      <p:sp>
        <p:nvSpPr>
          <p:cNvPr id="29" name="textruta 12"/>
          <p:cNvSpPr txBox="1">
            <a:spLocks noChangeArrowheads="1"/>
          </p:cNvSpPr>
          <p:nvPr/>
        </p:nvSpPr>
        <p:spPr bwMode="auto">
          <a:xfrm>
            <a:off x="3792502" y="4687891"/>
            <a:ext cx="131704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dirty="0" err="1">
                <a:latin typeface="Times" panose="02020603050405020304" pitchFamily="18" charset="0"/>
              </a:rPr>
              <a:t>Op</a:t>
            </a:r>
            <a:r>
              <a:rPr lang="sv-SE" altLang="sv-SE" sz="1600" dirty="0">
                <a:latin typeface="Times" panose="02020603050405020304" pitchFamily="18" charset="0"/>
              </a:rPr>
              <a:t>-planering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1277723" y="1631135"/>
            <a:ext cx="6103547" cy="3903677"/>
            <a:chOff x="1277723" y="1631135"/>
            <a:chExt cx="6103547" cy="3903677"/>
          </a:xfrm>
        </p:grpSpPr>
        <p:sp>
          <p:nvSpPr>
            <p:cNvPr id="4" name="Romb 3"/>
            <p:cNvSpPr/>
            <p:nvPr/>
          </p:nvSpPr>
          <p:spPr bwMode="auto">
            <a:xfrm>
              <a:off x="4272198" y="3367646"/>
              <a:ext cx="404734" cy="394885"/>
            </a:xfrm>
            <a:prstGeom prst="diamond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26" name="Romb 25"/>
            <p:cNvSpPr/>
            <p:nvPr/>
          </p:nvSpPr>
          <p:spPr bwMode="auto">
            <a:xfrm>
              <a:off x="6976536" y="3170203"/>
              <a:ext cx="404734" cy="394885"/>
            </a:xfrm>
            <a:prstGeom prst="diamond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30" name="Romb 29"/>
            <p:cNvSpPr/>
            <p:nvPr/>
          </p:nvSpPr>
          <p:spPr bwMode="auto">
            <a:xfrm>
              <a:off x="1277723" y="3709177"/>
              <a:ext cx="404734" cy="394885"/>
            </a:xfrm>
            <a:prstGeom prst="diamond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31" name="Romb 30"/>
            <p:cNvSpPr/>
            <p:nvPr/>
          </p:nvSpPr>
          <p:spPr bwMode="auto">
            <a:xfrm>
              <a:off x="4223583" y="5139927"/>
              <a:ext cx="404734" cy="394885"/>
            </a:xfrm>
            <a:prstGeom prst="diamond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32" name="Romb 31"/>
            <p:cNvSpPr/>
            <p:nvPr/>
          </p:nvSpPr>
          <p:spPr bwMode="auto">
            <a:xfrm>
              <a:off x="4294673" y="1631135"/>
              <a:ext cx="404734" cy="394885"/>
            </a:xfrm>
            <a:prstGeom prst="diamond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35" name="textruta 34"/>
          <p:cNvSpPr txBox="1"/>
          <p:nvPr/>
        </p:nvSpPr>
        <p:spPr>
          <a:xfrm>
            <a:off x="4035554" y="2921825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Origo</a:t>
            </a:r>
          </a:p>
        </p:txBody>
      </p:sp>
    </p:spTree>
    <p:extLst>
      <p:ext uri="{BB962C8B-B14F-4D97-AF65-F5344CB8AC3E}">
        <p14:creationId xmlns:p14="http://schemas.microsoft.com/office/powerpoint/2010/main" val="30936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9725"/>
            <a:ext cx="7772400" cy="708025"/>
          </a:xfrm>
        </p:spPr>
        <p:txBody>
          <a:bodyPr/>
          <a:lstStyle/>
          <a:p>
            <a:pPr eaLnBrk="1" hangingPunct="1"/>
            <a:r>
              <a:rPr lang="sv-SE" altLang="sv-SE" dirty="0"/>
              <a:t>e-Hälsodeklaration</a:t>
            </a:r>
          </a:p>
        </p:txBody>
      </p:sp>
      <p:sp>
        <p:nvSpPr>
          <p:cNvPr id="31" name="textruta 10"/>
          <p:cNvSpPr txBox="1">
            <a:spLocks noChangeArrowheads="1"/>
          </p:cNvSpPr>
          <p:nvPr/>
        </p:nvSpPr>
        <p:spPr bwMode="auto">
          <a:xfrm>
            <a:off x="1656123" y="2486173"/>
            <a:ext cx="55396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Nationell standard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	SLL:s lösning</a:t>
            </a:r>
          </a:p>
        </p:txBody>
      </p:sp>
    </p:spTree>
    <p:extLst>
      <p:ext uri="{BB962C8B-B14F-4D97-AF65-F5344CB8AC3E}">
        <p14:creationId xmlns:p14="http://schemas.microsoft.com/office/powerpoint/2010/main" val="203968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: rundade hörn 33"/>
          <p:cNvSpPr/>
          <p:nvPr/>
        </p:nvSpPr>
        <p:spPr bwMode="auto">
          <a:xfrm>
            <a:off x="765186" y="2726082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3" name="Rektangel: rundade hörn 32"/>
          <p:cNvSpPr/>
          <p:nvPr/>
        </p:nvSpPr>
        <p:spPr bwMode="auto">
          <a:xfrm>
            <a:off x="3651827" y="701382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B1CCD-7F1C-4BC6-B73F-DD7BE52848B8}" type="slidenum">
              <a:rPr lang="sv-SE" altLang="sv-SE"/>
              <a:pPr>
                <a:defRPr/>
              </a:pPr>
              <a:t>40</a:t>
            </a:fld>
            <a:endParaRPr lang="sv-SE" altLang="sv-SE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Data till SPOR</a:t>
            </a:r>
          </a:p>
        </p:txBody>
      </p:sp>
      <p:pic>
        <p:nvPicPr>
          <p:cNvPr id="18" name="Bildobjekt 17" descr="Clipart - Computer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3" y="5328229"/>
            <a:ext cx="12795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32" name="Rak koppling 15"/>
          <p:cNvCxnSpPr>
            <a:cxnSpLocks noChangeShapeType="1"/>
            <a:endCxn id="18" idx="0"/>
          </p:cNvCxnSpPr>
          <p:nvPr/>
        </p:nvCxnSpPr>
        <p:spPr bwMode="auto">
          <a:xfrm flipH="1">
            <a:off x="1473016" y="3709177"/>
            <a:ext cx="2470226" cy="1619052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5" name="textruta 11"/>
          <p:cNvSpPr txBox="1">
            <a:spLocks noChangeArrowheads="1"/>
          </p:cNvSpPr>
          <p:nvPr/>
        </p:nvSpPr>
        <p:spPr bwMode="auto">
          <a:xfrm>
            <a:off x="770688" y="2907555"/>
            <a:ext cx="152457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SVAR</a:t>
            </a:r>
          </a:p>
        </p:txBody>
      </p:sp>
      <p:sp>
        <p:nvSpPr>
          <p:cNvPr id="2" name="Rektangel: rundade hörn 1"/>
          <p:cNvSpPr/>
          <p:nvPr/>
        </p:nvSpPr>
        <p:spPr bwMode="auto">
          <a:xfrm>
            <a:off x="6837219" y="2755574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133359" y="2755574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SPOR</a:t>
            </a:r>
          </a:p>
        </p:txBody>
      </p:sp>
      <p:sp>
        <p:nvSpPr>
          <p:cNvPr id="19" name="Rektangel: rundade hörn 18"/>
          <p:cNvSpPr/>
          <p:nvPr/>
        </p:nvSpPr>
        <p:spPr bwMode="auto">
          <a:xfrm>
            <a:off x="3669974" y="4604547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5" name="Cylinder 3"/>
          <p:cNvSpPr>
            <a:spLocks noChangeArrowheads="1"/>
          </p:cNvSpPr>
          <p:nvPr/>
        </p:nvSpPr>
        <p:spPr bwMode="auto">
          <a:xfrm>
            <a:off x="4018069" y="2755574"/>
            <a:ext cx="928003" cy="1224144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</p:txBody>
      </p:sp>
      <p:cxnSp>
        <p:nvCxnSpPr>
          <p:cNvPr id="22" name="Rak koppling 15"/>
          <p:cNvCxnSpPr>
            <a:cxnSpLocks noChangeShapeType="1"/>
            <a:endCxn id="15" idx="0"/>
          </p:cNvCxnSpPr>
          <p:nvPr/>
        </p:nvCxnSpPr>
        <p:spPr bwMode="auto">
          <a:xfrm flipH="1">
            <a:off x="4482071" y="2181335"/>
            <a:ext cx="14969" cy="805998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ak koppling 15"/>
          <p:cNvCxnSpPr>
            <a:cxnSpLocks noChangeShapeType="1"/>
          </p:cNvCxnSpPr>
          <p:nvPr/>
        </p:nvCxnSpPr>
        <p:spPr bwMode="auto">
          <a:xfrm>
            <a:off x="4487332" y="3979717"/>
            <a:ext cx="50283" cy="62483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ak koppling 15"/>
          <p:cNvCxnSpPr>
            <a:cxnSpLocks noChangeShapeType="1"/>
            <a:endCxn id="15" idx="4"/>
          </p:cNvCxnSpPr>
          <p:nvPr/>
        </p:nvCxnSpPr>
        <p:spPr bwMode="auto">
          <a:xfrm flipH="1">
            <a:off x="4946072" y="3349842"/>
            <a:ext cx="1914544" cy="17804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ak koppling 15"/>
          <p:cNvCxnSpPr>
            <a:cxnSpLocks noChangeShapeType="1"/>
          </p:cNvCxnSpPr>
          <p:nvPr/>
        </p:nvCxnSpPr>
        <p:spPr bwMode="auto">
          <a:xfrm flipH="1">
            <a:off x="2570157" y="3340940"/>
            <a:ext cx="1482845" cy="62682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ruta 12"/>
          <p:cNvSpPr txBox="1">
            <a:spLocks noChangeArrowheads="1"/>
          </p:cNvSpPr>
          <p:nvPr/>
        </p:nvSpPr>
        <p:spPr bwMode="auto">
          <a:xfrm>
            <a:off x="3725037" y="863289"/>
            <a:ext cx="131704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>
                <a:latin typeface="Times" panose="02020603050405020304" pitchFamily="18" charset="0"/>
              </a:rPr>
              <a:t>SNR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 err="1">
                <a:latin typeface="Times" panose="02020603050405020304" pitchFamily="18" charset="0"/>
              </a:rPr>
              <a:t>DiAD</a:t>
            </a:r>
            <a:endParaRPr lang="sv-SE" altLang="sv-SE" sz="1600" b="1" dirty="0">
              <a:latin typeface="Times" panose="02020603050405020304" pitchFamily="18" charset="0"/>
            </a:endParaRPr>
          </a:p>
        </p:txBody>
      </p:sp>
      <p:sp>
        <p:nvSpPr>
          <p:cNvPr id="29" name="textruta 12"/>
          <p:cNvSpPr txBox="1">
            <a:spLocks noChangeArrowheads="1"/>
          </p:cNvSpPr>
          <p:nvPr/>
        </p:nvSpPr>
        <p:spPr bwMode="auto">
          <a:xfrm>
            <a:off x="3672582" y="4687891"/>
            <a:ext cx="155898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800" b="1" dirty="0" err="1">
                <a:latin typeface="Times" panose="02020603050405020304" pitchFamily="18" charset="0"/>
              </a:rPr>
              <a:t>Swedeheart</a:t>
            </a:r>
            <a:endParaRPr lang="sv-SE" altLang="sv-SE" sz="1800" b="1" dirty="0">
              <a:latin typeface="Times" panose="02020603050405020304" pitchFamily="18" charset="0"/>
            </a:endParaRPr>
          </a:p>
        </p:txBody>
      </p:sp>
      <p:sp>
        <p:nvSpPr>
          <p:cNvPr id="4" name="Romb 3"/>
          <p:cNvSpPr/>
          <p:nvPr/>
        </p:nvSpPr>
        <p:spPr bwMode="auto">
          <a:xfrm>
            <a:off x="4272198" y="3367646"/>
            <a:ext cx="404734" cy="394885"/>
          </a:xfrm>
          <a:prstGeom prst="diamond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6" name="Romb 25"/>
          <p:cNvSpPr/>
          <p:nvPr/>
        </p:nvSpPr>
        <p:spPr bwMode="auto">
          <a:xfrm>
            <a:off x="6976536" y="3170203"/>
            <a:ext cx="404734" cy="394885"/>
          </a:xfrm>
          <a:prstGeom prst="diamond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0" name="Romb 29"/>
          <p:cNvSpPr/>
          <p:nvPr/>
        </p:nvSpPr>
        <p:spPr bwMode="auto">
          <a:xfrm>
            <a:off x="1277723" y="3709177"/>
            <a:ext cx="404734" cy="394885"/>
          </a:xfrm>
          <a:prstGeom prst="diamond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1" name="Romb 30"/>
          <p:cNvSpPr/>
          <p:nvPr/>
        </p:nvSpPr>
        <p:spPr bwMode="auto">
          <a:xfrm>
            <a:off x="4223583" y="5139927"/>
            <a:ext cx="404734" cy="394885"/>
          </a:xfrm>
          <a:prstGeom prst="diamond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2" name="Romb 31"/>
          <p:cNvSpPr/>
          <p:nvPr/>
        </p:nvSpPr>
        <p:spPr bwMode="auto">
          <a:xfrm>
            <a:off x="4294673" y="1631135"/>
            <a:ext cx="404734" cy="394885"/>
          </a:xfrm>
          <a:prstGeom prst="diamond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4035554" y="2921825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Origo</a:t>
            </a:r>
          </a:p>
        </p:txBody>
      </p:sp>
    </p:spTree>
    <p:extLst>
      <p:ext uri="{BB962C8B-B14F-4D97-AF65-F5344CB8AC3E}">
        <p14:creationId xmlns:p14="http://schemas.microsoft.com/office/powerpoint/2010/main" val="2252648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: rundade hörn 33"/>
          <p:cNvSpPr/>
          <p:nvPr/>
        </p:nvSpPr>
        <p:spPr bwMode="auto">
          <a:xfrm>
            <a:off x="765186" y="2726082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3" name="Rektangel: rundade hörn 32"/>
          <p:cNvSpPr/>
          <p:nvPr/>
        </p:nvSpPr>
        <p:spPr bwMode="auto">
          <a:xfrm>
            <a:off x="3651827" y="701382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B1CCD-7F1C-4BC6-B73F-DD7BE52848B8}" type="slidenum">
              <a:rPr lang="sv-SE" altLang="sv-SE"/>
              <a:pPr>
                <a:defRPr/>
              </a:pPr>
              <a:t>41</a:t>
            </a:fld>
            <a:endParaRPr lang="sv-SE" altLang="sv-SE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Data till SPOR</a:t>
            </a:r>
          </a:p>
        </p:txBody>
      </p:sp>
      <p:pic>
        <p:nvPicPr>
          <p:cNvPr id="18" name="Bildobjekt 17" descr="Clipart - Computer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3" y="5328229"/>
            <a:ext cx="12795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ruta 11"/>
          <p:cNvSpPr txBox="1">
            <a:spLocks noChangeArrowheads="1"/>
          </p:cNvSpPr>
          <p:nvPr/>
        </p:nvSpPr>
        <p:spPr bwMode="auto">
          <a:xfrm>
            <a:off x="770688" y="2907555"/>
            <a:ext cx="152457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SVAR</a:t>
            </a:r>
          </a:p>
        </p:txBody>
      </p:sp>
      <p:sp>
        <p:nvSpPr>
          <p:cNvPr id="2" name="Rektangel: rundade hörn 1"/>
          <p:cNvSpPr/>
          <p:nvPr/>
        </p:nvSpPr>
        <p:spPr bwMode="auto">
          <a:xfrm>
            <a:off x="6837219" y="2755574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133359" y="2755574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SPOR</a:t>
            </a:r>
          </a:p>
        </p:txBody>
      </p:sp>
      <p:sp>
        <p:nvSpPr>
          <p:cNvPr id="19" name="Rektangel: rundade hörn 18"/>
          <p:cNvSpPr/>
          <p:nvPr/>
        </p:nvSpPr>
        <p:spPr bwMode="auto">
          <a:xfrm>
            <a:off x="3669974" y="4604547"/>
            <a:ext cx="1548245" cy="1438633"/>
          </a:xfrm>
          <a:prstGeom prst="roundRect">
            <a:avLst/>
          </a:prstGeom>
          <a:solidFill>
            <a:srgbClr val="00B050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8" name="textruta 12"/>
          <p:cNvSpPr txBox="1">
            <a:spLocks noChangeArrowheads="1"/>
          </p:cNvSpPr>
          <p:nvPr/>
        </p:nvSpPr>
        <p:spPr bwMode="auto">
          <a:xfrm>
            <a:off x="3725037" y="863289"/>
            <a:ext cx="131704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>
                <a:latin typeface="Times" panose="02020603050405020304" pitchFamily="18" charset="0"/>
              </a:rPr>
              <a:t>SNR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 err="1">
                <a:latin typeface="Times" panose="02020603050405020304" pitchFamily="18" charset="0"/>
              </a:rPr>
              <a:t>DiAD</a:t>
            </a:r>
            <a:endParaRPr lang="sv-SE" altLang="sv-SE" sz="1600" b="1" dirty="0">
              <a:latin typeface="Times" panose="02020603050405020304" pitchFamily="18" charset="0"/>
            </a:endParaRPr>
          </a:p>
        </p:txBody>
      </p:sp>
      <p:sp>
        <p:nvSpPr>
          <p:cNvPr id="29" name="textruta 12"/>
          <p:cNvSpPr txBox="1">
            <a:spLocks noChangeArrowheads="1"/>
          </p:cNvSpPr>
          <p:nvPr/>
        </p:nvSpPr>
        <p:spPr bwMode="auto">
          <a:xfrm>
            <a:off x="3672582" y="4687891"/>
            <a:ext cx="155898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800" b="1" dirty="0" err="1">
                <a:latin typeface="Times" panose="02020603050405020304" pitchFamily="18" charset="0"/>
              </a:rPr>
              <a:t>Swedeheart</a:t>
            </a:r>
            <a:endParaRPr lang="sv-SE" altLang="sv-SE" sz="1800" b="1" dirty="0">
              <a:latin typeface="Times" panose="02020603050405020304" pitchFamily="18" charset="0"/>
            </a:endParaRPr>
          </a:p>
        </p:txBody>
      </p:sp>
      <p:sp>
        <p:nvSpPr>
          <p:cNvPr id="26" name="Romb 25"/>
          <p:cNvSpPr/>
          <p:nvPr/>
        </p:nvSpPr>
        <p:spPr bwMode="auto">
          <a:xfrm>
            <a:off x="6976536" y="3170203"/>
            <a:ext cx="404734" cy="394885"/>
          </a:xfrm>
          <a:prstGeom prst="diamond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0" name="Romb 29"/>
          <p:cNvSpPr/>
          <p:nvPr/>
        </p:nvSpPr>
        <p:spPr bwMode="auto">
          <a:xfrm>
            <a:off x="1277723" y="3709177"/>
            <a:ext cx="404734" cy="394885"/>
          </a:xfrm>
          <a:prstGeom prst="diamond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1" name="Romb 30"/>
          <p:cNvSpPr/>
          <p:nvPr/>
        </p:nvSpPr>
        <p:spPr bwMode="auto">
          <a:xfrm>
            <a:off x="4223583" y="5139927"/>
            <a:ext cx="404734" cy="394885"/>
          </a:xfrm>
          <a:prstGeom prst="diamond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2" name="Romb 31"/>
          <p:cNvSpPr/>
          <p:nvPr/>
        </p:nvSpPr>
        <p:spPr bwMode="auto">
          <a:xfrm>
            <a:off x="4294673" y="1631135"/>
            <a:ext cx="404734" cy="394885"/>
          </a:xfrm>
          <a:prstGeom prst="diamond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7" name="Cylinder 3"/>
          <p:cNvSpPr>
            <a:spLocks noChangeArrowheads="1"/>
          </p:cNvSpPr>
          <p:nvPr/>
        </p:nvSpPr>
        <p:spPr bwMode="auto">
          <a:xfrm>
            <a:off x="3760504" y="1502370"/>
            <a:ext cx="425492" cy="509193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</p:txBody>
      </p:sp>
      <p:sp>
        <p:nvSpPr>
          <p:cNvPr id="35" name="Cylinder 3"/>
          <p:cNvSpPr>
            <a:spLocks noChangeArrowheads="1"/>
          </p:cNvSpPr>
          <p:nvPr/>
        </p:nvSpPr>
        <p:spPr bwMode="auto">
          <a:xfrm>
            <a:off x="7746958" y="3454580"/>
            <a:ext cx="425492" cy="509193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</p:txBody>
      </p:sp>
      <p:sp>
        <p:nvSpPr>
          <p:cNvPr id="36" name="Cylinder 3"/>
          <p:cNvSpPr>
            <a:spLocks noChangeArrowheads="1"/>
          </p:cNvSpPr>
          <p:nvPr/>
        </p:nvSpPr>
        <p:spPr bwMode="auto">
          <a:xfrm>
            <a:off x="4699407" y="5339271"/>
            <a:ext cx="425492" cy="509193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</p:txBody>
      </p:sp>
      <p:sp>
        <p:nvSpPr>
          <p:cNvPr id="37" name="Cylinder 3"/>
          <p:cNvSpPr>
            <a:spLocks noChangeArrowheads="1"/>
          </p:cNvSpPr>
          <p:nvPr/>
        </p:nvSpPr>
        <p:spPr bwMode="auto">
          <a:xfrm>
            <a:off x="1769502" y="3594869"/>
            <a:ext cx="425492" cy="509193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0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92CF6-0945-4C02-B862-9D0F2AA6E654}" type="slidenum">
              <a:rPr lang="sv-SE" altLang="sv-SE"/>
              <a:pPr>
                <a:defRPr/>
              </a:pPr>
              <a:t>42</a:t>
            </a:fld>
            <a:endParaRPr lang="sv-SE" altLang="sv-SE"/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4586288" y="1204913"/>
            <a:ext cx="288925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5" name="Platshållare för innehåll 1"/>
          <p:cNvSpPr>
            <a:spLocks noGrp="1"/>
          </p:cNvSpPr>
          <p:nvPr>
            <p:ph idx="1"/>
          </p:nvPr>
        </p:nvSpPr>
        <p:spPr>
          <a:xfrm>
            <a:off x="700088" y="1311454"/>
            <a:ext cx="7772400" cy="4250427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sv-SE" altLang="sv-SE" sz="2400" dirty="0"/>
          </a:p>
          <a:p>
            <a:pPr marL="0" indent="0" algn="ctr" eaLnBrk="1" hangingPunct="1">
              <a:buNone/>
            </a:pPr>
            <a:r>
              <a:rPr lang="sv-SE" altLang="sv-SE" sz="2400" dirty="0"/>
              <a:t>Den felande länken</a:t>
            </a:r>
          </a:p>
          <a:p>
            <a:pPr marL="0" indent="0" algn="ctr" eaLnBrk="1" hangingPunct="1">
              <a:buNone/>
            </a:pPr>
            <a:endParaRPr lang="sv-SE" altLang="sv-SE" sz="2400" dirty="0"/>
          </a:p>
          <a:p>
            <a:pPr marL="0" indent="0" algn="ctr" eaLnBrk="1" hangingPunct="1">
              <a:buNone/>
            </a:pPr>
            <a:r>
              <a:rPr lang="sv-SE" altLang="sv-SE" sz="2400" dirty="0">
                <a:hlinkClick r:id="rId3"/>
              </a:rPr>
              <a:t>www.nimisweden.com</a:t>
            </a:r>
            <a:br>
              <a:rPr lang="sv-SE" altLang="sv-SE" sz="2400" dirty="0"/>
            </a:br>
            <a:r>
              <a:rPr lang="sv-SE" altLang="sv-SE" sz="2400" dirty="0"/>
              <a:t>Rapporter, intro-videon. Dåligt uppdaterad!</a:t>
            </a:r>
          </a:p>
          <a:p>
            <a:pPr marL="0" indent="0" algn="ctr" eaLnBrk="1" hangingPunct="1">
              <a:buNone/>
            </a:pPr>
            <a:endParaRPr lang="sv-SE" altLang="sv-SE" sz="2400" dirty="0"/>
          </a:p>
          <a:p>
            <a:pPr marL="0" indent="0" algn="ctr" eaLnBrk="1" hangingPunct="1">
              <a:buNone/>
            </a:pPr>
            <a:r>
              <a:rPr lang="sv-SE" altLang="sv-SE" sz="2400" dirty="0">
                <a:hlinkClick r:id="rId4"/>
              </a:rPr>
              <a:t>www.origoprogram.se</a:t>
            </a:r>
            <a:br>
              <a:rPr lang="sv-SE" altLang="sv-SE" sz="2400" dirty="0"/>
            </a:br>
            <a:r>
              <a:rPr lang="sv-SE" altLang="sv-SE" sz="2400" dirty="0"/>
              <a:t>…slutet av november</a:t>
            </a:r>
          </a:p>
          <a:p>
            <a:pPr marL="0" indent="0" algn="ctr" eaLnBrk="1" hangingPunct="1">
              <a:buNone/>
            </a:pPr>
            <a:endParaRPr lang="sv-SE" altLang="sv-SE" sz="2400" dirty="0"/>
          </a:p>
          <a:p>
            <a:pPr algn="ctr" eaLnBrk="1" hangingPunct="1"/>
            <a:endParaRPr lang="sv-SE" altLang="sv-SE" sz="2400" dirty="0"/>
          </a:p>
          <a:p>
            <a:pPr algn="ctr" eaLnBrk="1" hangingPunct="1"/>
            <a:endParaRPr lang="sv-SE" altLang="sv-SE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9725"/>
            <a:ext cx="7772400" cy="708025"/>
          </a:xfrm>
        </p:spPr>
        <p:txBody>
          <a:bodyPr/>
          <a:lstStyle/>
          <a:p>
            <a:pPr algn="ctr" eaLnBrk="1" hangingPunct="1"/>
            <a:r>
              <a:rPr lang="sv-SE" altLang="sv-SE" dirty="0"/>
              <a:t>Origo-programmet</a:t>
            </a:r>
          </a:p>
        </p:txBody>
      </p:sp>
    </p:spTree>
    <p:extLst>
      <p:ext uri="{BB962C8B-B14F-4D97-AF65-F5344CB8AC3E}">
        <p14:creationId xmlns:p14="http://schemas.microsoft.com/office/powerpoint/2010/main" val="1956701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C37D4-7B1F-407D-9AC2-0B3D89E192C3}" type="slidenum">
              <a:rPr lang="sv-SE" altLang="sv-SE" smtClean="0"/>
              <a:pPr>
                <a:defRPr/>
              </a:pPr>
              <a:t>43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5932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21430-1F74-4CE1-91F7-D64C29D9DD25}" type="slidenum">
              <a:rPr lang="sv-SE" altLang="sv-SE"/>
              <a:pPr>
                <a:defRPr/>
              </a:pPr>
              <a:t>5</a:t>
            </a:fld>
            <a:endParaRPr lang="sv-SE" altLang="sv-S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Lite bakgrund</a:t>
            </a:r>
          </a:p>
        </p:txBody>
      </p:sp>
      <p:sp>
        <p:nvSpPr>
          <p:cNvPr id="9220" name="Rectangle 21"/>
          <p:cNvSpPr>
            <a:spLocks noChangeArrowheads="1"/>
          </p:cNvSpPr>
          <p:nvPr/>
        </p:nvSpPr>
        <p:spPr bwMode="auto">
          <a:xfrm>
            <a:off x="4586288" y="1204913"/>
            <a:ext cx="288925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9221" name="Platshållare för innehåll 1"/>
          <p:cNvSpPr>
            <a:spLocks noGrp="1"/>
          </p:cNvSpPr>
          <p:nvPr>
            <p:ph idx="1"/>
          </p:nvPr>
        </p:nvSpPr>
        <p:spPr>
          <a:xfrm>
            <a:off x="539750" y="1311275"/>
            <a:ext cx="7772400" cy="5033963"/>
          </a:xfrm>
        </p:spPr>
        <p:txBody>
          <a:bodyPr/>
          <a:lstStyle/>
          <a:p>
            <a:pPr eaLnBrk="1" hangingPunct="1"/>
            <a:r>
              <a:rPr lang="sv-SE" altLang="sv-SE" dirty="0"/>
              <a:t>Umeå – </a:t>
            </a:r>
            <a:r>
              <a:rPr lang="sv-SE" altLang="sv-SE" dirty="0" err="1"/>
              <a:t>Gynop</a:t>
            </a:r>
            <a:r>
              <a:rPr lang="sv-SE" altLang="sv-SE" dirty="0"/>
              <a:t> registret 2000-</a:t>
            </a:r>
          </a:p>
          <a:p>
            <a:pPr eaLnBrk="1" hangingPunct="1"/>
            <a:r>
              <a:rPr lang="sv-SE" altLang="sv-SE" dirty="0"/>
              <a:t>2010-11, SFAI, avstannade (</a:t>
            </a:r>
            <a:r>
              <a:rPr lang="sv-SE" altLang="sv-SE" dirty="0" err="1"/>
              <a:t>Brunkvall</a:t>
            </a:r>
            <a:r>
              <a:rPr lang="sv-SE" altLang="sv-SE" dirty="0"/>
              <a:t>)</a:t>
            </a:r>
          </a:p>
          <a:p>
            <a:pPr eaLnBrk="1" hangingPunct="1"/>
            <a:r>
              <a:rPr lang="sv-SE" altLang="sv-SE" dirty="0"/>
              <a:t>SÖS KK </a:t>
            </a:r>
            <a:r>
              <a:rPr lang="sv-SE" altLang="sv-SE" dirty="0" err="1"/>
              <a:t>ane</a:t>
            </a:r>
            <a:r>
              <a:rPr lang="sv-SE" altLang="sv-SE" dirty="0"/>
              <a:t> 2012</a:t>
            </a:r>
          </a:p>
          <a:p>
            <a:pPr eaLnBrk="1" hangingPunct="1"/>
            <a:r>
              <a:rPr lang="sv-SE" altLang="sv-SE" dirty="0"/>
              <a:t>Undertecknad 2014</a:t>
            </a:r>
          </a:p>
          <a:p>
            <a:pPr eaLnBrk="1" hangingPunct="1"/>
            <a:r>
              <a:rPr lang="sv-SE" altLang="sv-SE" dirty="0"/>
              <a:t>…jobb jobb </a:t>
            </a:r>
            <a:r>
              <a:rPr lang="sv-SE" altLang="sv-SE" dirty="0" err="1"/>
              <a:t>jobb</a:t>
            </a:r>
            <a:endParaRPr lang="sv-SE" altLang="sv-SE" dirty="0"/>
          </a:p>
          <a:p>
            <a:pPr eaLnBrk="1" hangingPunct="1"/>
            <a:r>
              <a:rPr lang="sv-SE" altLang="sv-SE" dirty="0"/>
              <a:t>2016 – SLL Hälsodeklaration version 1.0</a:t>
            </a:r>
          </a:p>
          <a:p>
            <a:pPr eaLnBrk="1" hangingPunct="1"/>
            <a:r>
              <a:rPr lang="sv-SE" altLang="sv-SE" dirty="0"/>
              <a:t>SFAI 2016 – 2017 </a:t>
            </a:r>
          </a:p>
        </p:txBody>
      </p:sp>
      <p:sp>
        <p:nvSpPr>
          <p:cNvPr id="7" name="textruta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991783" y="5718622"/>
            <a:ext cx="1687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latin typeface="Times" panose="02020603050405020304" pitchFamily="18" charset="0"/>
              </a:rPr>
              <a:t>www.sfai.se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92CF6-0945-4C02-B862-9D0F2AA6E654}" type="slidenum">
              <a:rPr lang="sv-SE" altLang="sv-SE"/>
              <a:pPr>
                <a:defRPr/>
              </a:pPr>
              <a:t>6</a:t>
            </a:fld>
            <a:endParaRPr lang="sv-SE" altLang="sv-S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Realisering SLL</a:t>
            </a:r>
          </a:p>
        </p:txBody>
      </p:sp>
      <p:sp>
        <p:nvSpPr>
          <p:cNvPr id="7" name="Platshållare för innehåll 1"/>
          <p:cNvSpPr>
            <a:spLocks noGrp="1"/>
          </p:cNvSpPr>
          <p:nvPr>
            <p:ph idx="1"/>
          </p:nvPr>
        </p:nvSpPr>
        <p:spPr>
          <a:xfrm>
            <a:off x="539750" y="1311275"/>
            <a:ext cx="7772400" cy="5033963"/>
          </a:xfrm>
        </p:spPr>
        <p:txBody>
          <a:bodyPr/>
          <a:lstStyle/>
          <a:p>
            <a:pPr eaLnBrk="1" hangingPunct="1"/>
            <a:r>
              <a:rPr lang="sv-SE" altLang="sv-SE" dirty="0"/>
              <a:t>Huvudjournal: </a:t>
            </a:r>
            <a:r>
              <a:rPr lang="sv-SE" altLang="sv-SE" dirty="0" err="1"/>
              <a:t>TakeCare</a:t>
            </a:r>
            <a:endParaRPr lang="sv-SE" altLang="sv-SE" dirty="0"/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 err="1"/>
              <a:t>Op</a:t>
            </a:r>
            <a:r>
              <a:rPr lang="sv-SE" altLang="sv-SE" dirty="0"/>
              <a:t>-planeringssystem: </a:t>
            </a:r>
            <a:r>
              <a:rPr lang="sv-SE" altLang="sv-SE" dirty="0" err="1"/>
              <a:t>Orbit</a:t>
            </a:r>
            <a:endParaRPr lang="sv-SE" altLang="sv-SE" dirty="0"/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Hälsodeklarationen blir en Journalanteckning</a:t>
            </a:r>
            <a:br>
              <a:rPr lang="sv-SE" altLang="sv-SE" dirty="0"/>
            </a:br>
            <a:r>
              <a:rPr lang="sv-SE" altLang="sv-SE" b="1" dirty="0"/>
              <a:t>i </a:t>
            </a:r>
            <a:r>
              <a:rPr lang="sv-SE" altLang="sv-SE" b="1" dirty="0" err="1"/>
              <a:t>TakeCare</a:t>
            </a:r>
            <a:r>
              <a:rPr lang="sv-SE" altLang="sv-SE" b="1" dirty="0"/>
              <a:t> (inte </a:t>
            </a:r>
            <a:r>
              <a:rPr lang="sv-SE" altLang="sv-SE" b="1" dirty="0" err="1"/>
              <a:t>Orbit</a:t>
            </a:r>
            <a:r>
              <a:rPr lang="sv-SE" altLang="sv-SE" b="1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B1CCD-7F1C-4BC6-B73F-DD7BE52848B8}" type="slidenum">
              <a:rPr lang="sv-SE" altLang="sv-SE"/>
              <a:pPr>
                <a:defRPr/>
              </a:pPr>
              <a:t>7</a:t>
            </a:fld>
            <a:endParaRPr lang="sv-SE" altLang="sv-SE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Externt system</a:t>
            </a:r>
          </a:p>
        </p:txBody>
      </p:sp>
      <p:cxnSp>
        <p:nvCxnSpPr>
          <p:cNvPr id="34827" name="Rak koppling 9"/>
          <p:cNvCxnSpPr>
            <a:cxnSpLocks noChangeShapeType="1"/>
            <a:stCxn id="17" idx="5"/>
          </p:cNvCxnSpPr>
          <p:nvPr/>
        </p:nvCxnSpPr>
        <p:spPr bwMode="auto">
          <a:xfrm flipV="1">
            <a:off x="2609633" y="1928022"/>
            <a:ext cx="1003445" cy="115812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2" name="Kub 4"/>
          <p:cNvSpPr>
            <a:spLocks noChangeArrowheads="1"/>
          </p:cNvSpPr>
          <p:nvPr/>
        </p:nvSpPr>
        <p:spPr bwMode="auto">
          <a:xfrm>
            <a:off x="3588471" y="865909"/>
            <a:ext cx="2079625" cy="2211388"/>
          </a:xfrm>
          <a:prstGeom prst="cube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34826" name="textruta 12"/>
          <p:cNvSpPr txBox="1">
            <a:spLocks noChangeArrowheads="1"/>
          </p:cNvSpPr>
          <p:nvPr/>
        </p:nvSpPr>
        <p:spPr bwMode="auto">
          <a:xfrm>
            <a:off x="3849616" y="1474716"/>
            <a:ext cx="1049337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latin typeface="Times" panose="02020603050405020304" pitchFamily="18" charset="0"/>
              </a:rPr>
              <a:t>TakeCare</a:t>
            </a:r>
          </a:p>
        </p:txBody>
      </p:sp>
      <p:pic>
        <p:nvPicPr>
          <p:cNvPr id="18" name="Bildobjekt 17" descr="Clipart - Computer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" y="4091711"/>
            <a:ext cx="12795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32" name="Rak koppling 15"/>
          <p:cNvCxnSpPr>
            <a:cxnSpLocks noChangeShapeType="1"/>
            <a:stCxn id="17" idx="3"/>
            <a:endCxn id="18" idx="0"/>
          </p:cNvCxnSpPr>
          <p:nvPr/>
        </p:nvCxnSpPr>
        <p:spPr bwMode="auto">
          <a:xfrm flipH="1">
            <a:off x="1515122" y="3143971"/>
            <a:ext cx="7074" cy="94774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Kub 4"/>
          <p:cNvSpPr>
            <a:spLocks noChangeArrowheads="1"/>
          </p:cNvSpPr>
          <p:nvPr/>
        </p:nvSpPr>
        <p:spPr bwMode="auto">
          <a:xfrm>
            <a:off x="869733" y="1378672"/>
            <a:ext cx="1739900" cy="1765299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34821" name="Cylinder 3"/>
          <p:cNvSpPr>
            <a:spLocks noChangeArrowheads="1"/>
          </p:cNvSpPr>
          <p:nvPr/>
        </p:nvSpPr>
        <p:spPr bwMode="auto">
          <a:xfrm>
            <a:off x="1314881" y="2530837"/>
            <a:ext cx="400483" cy="546460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34825" name="textruta 11"/>
          <p:cNvSpPr txBox="1">
            <a:spLocks noChangeArrowheads="1"/>
          </p:cNvSpPr>
          <p:nvPr/>
        </p:nvSpPr>
        <p:spPr bwMode="auto">
          <a:xfrm>
            <a:off x="752834" y="1820937"/>
            <a:ext cx="152457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latin typeface="Times" panose="02020603050405020304" pitchFamily="18" charset="0"/>
              </a:rPr>
              <a:t>Webbformulär</a:t>
            </a:r>
            <a:br>
              <a:rPr lang="sv-SE" altLang="sv-SE" sz="1600" dirty="0">
                <a:latin typeface="Times" panose="02020603050405020304" pitchFamily="18" charset="0"/>
              </a:rPr>
            </a:br>
            <a:r>
              <a:rPr lang="sv-SE" altLang="sv-SE" sz="1600" dirty="0">
                <a:latin typeface="Times" panose="02020603050405020304" pitchFamily="18" charset="0"/>
              </a:rPr>
              <a:t>(SLSO-</a:t>
            </a:r>
            <a:r>
              <a:rPr lang="sv-SE" altLang="sv-SE" sz="1600" dirty="0" err="1">
                <a:latin typeface="Times" panose="02020603050405020304" pitchFamily="18" charset="0"/>
              </a:rPr>
              <a:t>Gisys</a:t>
            </a:r>
            <a:r>
              <a:rPr lang="sv-SE" altLang="sv-SE" sz="1600" dirty="0"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496325" y="3432347"/>
            <a:ext cx="100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www</a:t>
            </a:r>
            <a:endParaRPr lang="sv-SE" sz="1400" dirty="0"/>
          </a:p>
        </p:txBody>
      </p:sp>
      <p:grpSp>
        <p:nvGrpSpPr>
          <p:cNvPr id="22" name="Grupp 21"/>
          <p:cNvGrpSpPr/>
          <p:nvPr/>
        </p:nvGrpSpPr>
        <p:grpSpPr>
          <a:xfrm>
            <a:off x="2150918" y="3086100"/>
            <a:ext cx="2702650" cy="1465118"/>
            <a:chOff x="2150918" y="3086100"/>
            <a:chExt cx="2702650" cy="1465118"/>
          </a:xfrm>
        </p:grpSpPr>
        <p:sp>
          <p:nvSpPr>
            <p:cNvPr id="16" name="Frihandsfigur: Form 15"/>
            <p:cNvSpPr/>
            <p:nvPr/>
          </p:nvSpPr>
          <p:spPr bwMode="auto">
            <a:xfrm>
              <a:off x="2150918" y="3086100"/>
              <a:ext cx="2213264" cy="1465118"/>
            </a:xfrm>
            <a:custGeom>
              <a:avLst/>
              <a:gdLst>
                <a:gd name="connsiteX0" fmla="*/ 2213264 w 2213264"/>
                <a:gd name="connsiteY0" fmla="*/ 0 h 1465118"/>
                <a:gd name="connsiteX1" fmla="*/ 2182091 w 2213264"/>
                <a:gd name="connsiteY1" fmla="*/ 238991 h 1465118"/>
                <a:gd name="connsiteX2" fmla="*/ 2047009 w 2213264"/>
                <a:gd name="connsiteY2" fmla="*/ 748145 h 1465118"/>
                <a:gd name="connsiteX3" fmla="*/ 1537855 w 2213264"/>
                <a:gd name="connsiteY3" fmla="*/ 1215736 h 1465118"/>
                <a:gd name="connsiteX4" fmla="*/ 696191 w 2213264"/>
                <a:gd name="connsiteY4" fmla="*/ 1423555 h 1465118"/>
                <a:gd name="connsiteX5" fmla="*/ 0 w 2213264"/>
                <a:gd name="connsiteY5" fmla="*/ 1465118 h 146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264" h="1465118">
                  <a:moveTo>
                    <a:pt x="2213264" y="0"/>
                  </a:moveTo>
                  <a:cubicBezTo>
                    <a:pt x="2211532" y="57150"/>
                    <a:pt x="2209800" y="114300"/>
                    <a:pt x="2182091" y="238991"/>
                  </a:cubicBezTo>
                  <a:cubicBezTo>
                    <a:pt x="2154382" y="363682"/>
                    <a:pt x="2154382" y="585354"/>
                    <a:pt x="2047009" y="748145"/>
                  </a:cubicBezTo>
                  <a:cubicBezTo>
                    <a:pt x="1939636" y="910936"/>
                    <a:pt x="1762991" y="1103168"/>
                    <a:pt x="1537855" y="1215736"/>
                  </a:cubicBezTo>
                  <a:cubicBezTo>
                    <a:pt x="1312719" y="1328304"/>
                    <a:pt x="952500" y="1381991"/>
                    <a:pt x="696191" y="1423555"/>
                  </a:cubicBezTo>
                  <a:cubicBezTo>
                    <a:pt x="439882" y="1465119"/>
                    <a:pt x="219941" y="1465118"/>
                    <a:pt x="0" y="1465118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3849616" y="4091711"/>
              <a:ext cx="1003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”Uthopp”</a:t>
              </a:r>
            </a:p>
          </p:txBody>
        </p:sp>
      </p:grpSp>
      <p:sp>
        <p:nvSpPr>
          <p:cNvPr id="34" name="Cylinder 3"/>
          <p:cNvSpPr>
            <a:spLocks noChangeArrowheads="1"/>
          </p:cNvSpPr>
          <p:nvPr/>
        </p:nvSpPr>
        <p:spPr bwMode="auto">
          <a:xfrm>
            <a:off x="3849616" y="2405712"/>
            <a:ext cx="400483" cy="546460"/>
          </a:xfrm>
          <a:prstGeom prst="can">
            <a:avLst>
              <a:gd name="adj" fmla="val 24974"/>
            </a:avLst>
          </a:prstGeom>
          <a:solidFill>
            <a:schemeClr val="bg1">
              <a:lumMod val="65000"/>
            </a:schemeClr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4"/>
          <a:srcRect l="65678" t="17058" r="15991" b="47475"/>
          <a:stretch/>
        </p:blipFill>
        <p:spPr>
          <a:xfrm>
            <a:off x="4971538" y="1662114"/>
            <a:ext cx="3600962" cy="2401888"/>
          </a:xfrm>
          <a:prstGeom prst="rect">
            <a:avLst/>
          </a:prstGeom>
        </p:spPr>
      </p:pic>
      <p:sp>
        <p:nvSpPr>
          <p:cNvPr id="20" name="Pil: nedåt 19"/>
          <p:cNvSpPr/>
          <p:nvPr/>
        </p:nvSpPr>
        <p:spPr bwMode="auto">
          <a:xfrm>
            <a:off x="6891697" y="1259828"/>
            <a:ext cx="238991" cy="592282"/>
          </a:xfrm>
          <a:prstGeom prst="downArrow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60795" t="16622" r="15682" b="5947"/>
          <a:stretch/>
        </p:blipFill>
        <p:spPr>
          <a:xfrm>
            <a:off x="1933428" y="145473"/>
            <a:ext cx="5360995" cy="6083205"/>
          </a:xfrm>
          <a:prstGeom prst="rect">
            <a:avLst/>
          </a:prstGeom>
        </p:spPr>
      </p:pic>
      <p:pic>
        <p:nvPicPr>
          <p:cNvPr id="7" name="Bildobjekt 6" descr="Clipart - Computer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7" y="4091711"/>
            <a:ext cx="12795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5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92CF6-0945-4C02-B862-9D0F2AA6E654}" type="slidenum">
              <a:rPr lang="sv-SE" altLang="sv-SE"/>
              <a:pPr>
                <a:defRPr/>
              </a:pPr>
              <a:t>9</a:t>
            </a:fld>
            <a:endParaRPr lang="sv-SE" altLang="sv-S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Problem</a:t>
            </a:r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4586288" y="1204913"/>
            <a:ext cx="288925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anose="02020603050405020304" pitchFamily="18" charset="0"/>
            </a:endParaRPr>
          </a:p>
        </p:txBody>
      </p:sp>
      <p:sp>
        <p:nvSpPr>
          <p:cNvPr id="5" name="Platshållare för innehåll 1"/>
          <p:cNvSpPr>
            <a:spLocks noGrp="1"/>
          </p:cNvSpPr>
          <p:nvPr>
            <p:ph idx="1"/>
          </p:nvPr>
        </p:nvSpPr>
        <p:spPr>
          <a:xfrm>
            <a:off x="539750" y="1311275"/>
            <a:ext cx="7772400" cy="5033963"/>
          </a:xfrm>
        </p:spPr>
        <p:txBody>
          <a:bodyPr/>
          <a:lstStyle/>
          <a:p>
            <a:pPr eaLnBrk="1" hangingPunct="1"/>
            <a:r>
              <a:rPr lang="sv-SE" altLang="sv-SE" dirty="0"/>
              <a:t>Begreppsdefinitioner?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Valida data?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Konkret realisering definierar data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Elektronisk journalföring?</a:t>
            </a:r>
          </a:p>
          <a:p>
            <a:pPr marL="0" indent="0" eaLnBrk="1" hangingPunct="1">
              <a:buNone/>
            </a:pPr>
            <a:endParaRPr lang="sv-SE" altLang="sv-SE" dirty="0"/>
          </a:p>
          <a:p>
            <a:pPr eaLnBrk="1" hangingPunct="1"/>
            <a:r>
              <a:rPr lang="sv-SE" altLang="sv-SE" dirty="0"/>
              <a:t>Andra webbformulär med samma frågor</a:t>
            </a:r>
          </a:p>
          <a:p>
            <a:pPr eaLnBrk="1" hangingPunct="1"/>
            <a:endParaRPr lang="sv-SE" altLang="sv-SE" b="1" dirty="0"/>
          </a:p>
          <a:p>
            <a:pPr eaLnBrk="1" hangingPunct="1"/>
            <a:r>
              <a:rPr lang="sv-SE" altLang="sv-SE" dirty="0"/>
              <a:t>En standard – alltid problematiskt</a:t>
            </a:r>
          </a:p>
        </p:txBody>
      </p:sp>
    </p:spTree>
    <p:extLst>
      <p:ext uri="{BB962C8B-B14F-4D97-AF65-F5344CB8AC3E}">
        <p14:creationId xmlns:p14="http://schemas.microsoft.com/office/powerpoint/2010/main" val="1249735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3.2|1.8|47.3|5.5|2.3|60|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6.2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6.2|12.9"/>
</p:tagLst>
</file>

<file path=ppt/theme/theme1.xml><?xml version="1.0" encoding="utf-8"?>
<a:theme xmlns:a="http://schemas.openxmlformats.org/drawingml/2006/main" name="KI_mall_v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KI_mall_v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KI_mall_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I_mall_v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KI_mall_v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KI_mall_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KI_mall_vit</Template>
  <TotalTime>11481</TotalTime>
  <Words>738</Words>
  <Application>Microsoft Office PowerPoint</Application>
  <PresentationFormat>Bildspel på skärmen (4:3)</PresentationFormat>
  <Paragraphs>363</Paragraphs>
  <Slides>43</Slides>
  <Notes>34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43</vt:i4>
      </vt:variant>
    </vt:vector>
  </HeadingPairs>
  <TitlesOfParts>
    <vt:vector size="49" baseType="lpstr">
      <vt:lpstr>Arial</vt:lpstr>
      <vt:lpstr>Times</vt:lpstr>
      <vt:lpstr>Times New Roman</vt:lpstr>
      <vt:lpstr>Wingdings</vt:lpstr>
      <vt:lpstr>KI_mall_vit</vt:lpstr>
      <vt:lpstr>1_KI_mall_vit</vt:lpstr>
      <vt:lpstr>Hälsodeklaration Anestesibedömning Origo / NIMI</vt:lpstr>
      <vt:lpstr>CV</vt:lpstr>
      <vt:lpstr>e-Hälsodeklaration</vt:lpstr>
      <vt:lpstr>e-Hälsodeklaration</vt:lpstr>
      <vt:lpstr>Lite bakgrund</vt:lpstr>
      <vt:lpstr>Realisering SLL</vt:lpstr>
      <vt:lpstr>Externt system</vt:lpstr>
      <vt:lpstr>PowerPoint-presentation</vt:lpstr>
      <vt:lpstr>Problem</vt:lpstr>
      <vt:lpstr>Data till SPOR</vt:lpstr>
      <vt:lpstr>Data till SPOR</vt:lpstr>
      <vt:lpstr>e-Hälsodeklaration</vt:lpstr>
      <vt:lpstr>PowerPoint-presentation</vt:lpstr>
      <vt:lpstr>Anestesibedömning</vt:lpstr>
      <vt:lpstr>Anestesibedömning</vt:lpstr>
      <vt:lpstr>Lite bakgrund</vt:lpstr>
      <vt:lpstr>Södertälje 2015</vt:lpstr>
      <vt:lpstr>Södertälje 2015</vt:lpstr>
      <vt:lpstr>PowerPoint-presentation</vt:lpstr>
      <vt:lpstr>PowerPoint-presentation</vt:lpstr>
      <vt:lpstr>PowerPoint-presentation</vt:lpstr>
      <vt:lpstr>Resan hit</vt:lpstr>
      <vt:lpstr>PowerPoint-presentation</vt:lpstr>
      <vt:lpstr>PowerPoint-presentation</vt:lpstr>
      <vt:lpstr>PowerPoint-presentation</vt:lpstr>
      <vt:lpstr>PowerPoint-presentation</vt:lpstr>
      <vt:lpstr>Problem</vt:lpstr>
      <vt:lpstr>PowerPoint-presentation</vt:lpstr>
      <vt:lpstr>Origo-programmet / NIMI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Origo-programmet / NIMI</vt:lpstr>
      <vt:lpstr>Origo-programmet / NIMI</vt:lpstr>
      <vt:lpstr>PowerPoint-presentation</vt:lpstr>
      <vt:lpstr>Data till SPOR</vt:lpstr>
      <vt:lpstr>Data till SPOR</vt:lpstr>
      <vt:lpstr>Origo-programmet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Ansiktstrauma</dc:title>
  <dc:creator>Johan Ullman</dc:creator>
  <cp:lastModifiedBy>Gunnar Enlund</cp:lastModifiedBy>
  <cp:revision>207</cp:revision>
  <cp:lastPrinted>1997-04-15T20:11:08Z</cp:lastPrinted>
  <dcterms:created xsi:type="dcterms:W3CDTF">1997-04-15T18:52:58Z</dcterms:created>
  <dcterms:modified xsi:type="dcterms:W3CDTF">2018-10-26T14:13:55Z</dcterms:modified>
</cp:coreProperties>
</file>