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56" r:id="rId2"/>
    <p:sldId id="323" r:id="rId3"/>
    <p:sldId id="319" r:id="rId4"/>
    <p:sldId id="321" r:id="rId5"/>
    <p:sldId id="289" r:id="rId6"/>
    <p:sldId id="297" r:id="rId7"/>
    <p:sldId id="322" r:id="rId8"/>
    <p:sldId id="303" r:id="rId9"/>
    <p:sldId id="296" r:id="rId10"/>
    <p:sldId id="288" r:id="rId11"/>
    <p:sldId id="304" r:id="rId12"/>
    <p:sldId id="290" r:id="rId13"/>
    <p:sldId id="266" r:id="rId14"/>
    <p:sldId id="267" r:id="rId15"/>
    <p:sldId id="268" r:id="rId16"/>
    <p:sldId id="314" r:id="rId17"/>
    <p:sldId id="291" r:id="rId18"/>
    <p:sldId id="292" r:id="rId19"/>
    <p:sldId id="293" r:id="rId20"/>
    <p:sldId id="270" r:id="rId21"/>
    <p:sldId id="305" r:id="rId22"/>
    <p:sldId id="272" r:id="rId23"/>
    <p:sldId id="273" r:id="rId24"/>
    <p:sldId id="306" r:id="rId25"/>
    <p:sldId id="275" r:id="rId26"/>
    <p:sldId id="276" r:id="rId27"/>
    <p:sldId id="308" r:id="rId28"/>
    <p:sldId id="316" r:id="rId29"/>
    <p:sldId id="325" r:id="rId30"/>
    <p:sldId id="324" r:id="rId31"/>
    <p:sldId id="281" r:id="rId3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2691" autoAdjust="0"/>
  </p:normalViewPr>
  <p:slideViewPr>
    <p:cSldViewPr>
      <p:cViewPr varScale="1">
        <p:scale>
          <a:sx n="113" d="100"/>
          <a:sy n="113" d="100"/>
        </p:scale>
        <p:origin x="-158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970E48-42FB-4D7E-84D8-B1ED94A3B618}" type="datetimeFigureOut">
              <a:rPr lang="sv-SE" smtClean="0"/>
              <a:t>2018-03-21</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E8681E-F80C-4C92-A8C4-0757DEA02240}" type="slidenum">
              <a:rPr lang="sv-SE" smtClean="0"/>
              <a:t>‹#›</a:t>
            </a:fld>
            <a:endParaRPr lang="sv-SE"/>
          </a:p>
        </p:txBody>
      </p:sp>
    </p:spTree>
    <p:extLst>
      <p:ext uri="{BB962C8B-B14F-4D97-AF65-F5344CB8AC3E}">
        <p14:creationId xmlns:p14="http://schemas.microsoft.com/office/powerpoint/2010/main" val="3161606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2E8681E-F80C-4C92-A8C4-0757DEA02240}" type="slidenum">
              <a:rPr lang="sv-SE" smtClean="0"/>
              <a:t>5</a:t>
            </a:fld>
            <a:endParaRPr lang="sv-SE"/>
          </a:p>
        </p:txBody>
      </p:sp>
    </p:spTree>
    <p:extLst>
      <p:ext uri="{BB962C8B-B14F-4D97-AF65-F5344CB8AC3E}">
        <p14:creationId xmlns:p14="http://schemas.microsoft.com/office/powerpoint/2010/main" val="2389646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smtClean="0"/>
              <a:t>Responsivness</a:t>
            </a:r>
            <a:r>
              <a:rPr lang="sv-SE" dirty="0" smtClean="0"/>
              <a:t>, hur känsligt är instrumentet för att fånga viktiga kliniska</a:t>
            </a:r>
            <a:r>
              <a:rPr lang="sv-SE" baseline="0" dirty="0" smtClean="0"/>
              <a:t> förändringar. Vi använde Cliffs effekt storlek då data var </a:t>
            </a:r>
            <a:r>
              <a:rPr lang="sv-SE" baseline="0" dirty="0" err="1" smtClean="0"/>
              <a:t>ordinal</a:t>
            </a:r>
            <a:r>
              <a:rPr lang="sv-SE" baseline="0" dirty="0" smtClean="0"/>
              <a:t> men inte kontinuerlig</a:t>
            </a:r>
          </a:p>
          <a:p>
            <a:endParaRPr lang="sv-SE" baseline="0" dirty="0" smtClean="0"/>
          </a:p>
          <a:p>
            <a:r>
              <a:rPr lang="sv-SE" baseline="0" dirty="0" err="1" smtClean="0"/>
              <a:t>Floor</a:t>
            </a:r>
            <a:r>
              <a:rPr lang="sv-SE" baseline="0" dirty="0" smtClean="0"/>
              <a:t> och </a:t>
            </a:r>
            <a:r>
              <a:rPr lang="sv-SE" baseline="0" dirty="0" err="1" smtClean="0"/>
              <a:t>ceiling</a:t>
            </a:r>
            <a:r>
              <a:rPr lang="sv-SE" baseline="0" dirty="0" smtClean="0"/>
              <a:t> effekts , </a:t>
            </a:r>
            <a:r>
              <a:rPr lang="sv-SE" baseline="0" dirty="0" err="1" smtClean="0"/>
              <a:t>definerades</a:t>
            </a:r>
            <a:r>
              <a:rPr lang="sv-SE" baseline="0" dirty="0" smtClean="0"/>
              <a:t> som att vara närvarande om ner än 15% av svaren uppnår högsta eller lägsta poäng</a:t>
            </a:r>
            <a:endParaRPr lang="sv-SE" dirty="0"/>
          </a:p>
        </p:txBody>
      </p:sp>
      <p:sp>
        <p:nvSpPr>
          <p:cNvPr id="4" name="Platshållare för bildnummer 3"/>
          <p:cNvSpPr>
            <a:spLocks noGrp="1"/>
          </p:cNvSpPr>
          <p:nvPr>
            <p:ph type="sldNum" sz="quarter" idx="10"/>
          </p:nvPr>
        </p:nvSpPr>
        <p:spPr/>
        <p:txBody>
          <a:bodyPr/>
          <a:lstStyle/>
          <a:p>
            <a:fld id="{82E8681E-F80C-4C92-A8C4-0757DEA02240}" type="slidenum">
              <a:rPr lang="sv-SE" smtClean="0"/>
              <a:t>19</a:t>
            </a:fld>
            <a:endParaRPr lang="sv-SE"/>
          </a:p>
        </p:txBody>
      </p:sp>
    </p:spTree>
    <p:extLst>
      <p:ext uri="{BB962C8B-B14F-4D97-AF65-F5344CB8AC3E}">
        <p14:creationId xmlns:p14="http://schemas.microsoft.com/office/powerpoint/2010/main" val="3558629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2E8681E-F80C-4C92-A8C4-0757DEA02240}" type="slidenum">
              <a:rPr lang="sv-SE" smtClean="0"/>
              <a:t>20</a:t>
            </a:fld>
            <a:endParaRPr lang="sv-SE"/>
          </a:p>
        </p:txBody>
      </p:sp>
    </p:spTree>
    <p:extLst>
      <p:ext uri="{BB962C8B-B14F-4D97-AF65-F5344CB8AC3E}">
        <p14:creationId xmlns:p14="http://schemas.microsoft.com/office/powerpoint/2010/main" val="2989114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2E8681E-F80C-4C92-A8C4-0757DEA02240}" type="slidenum">
              <a:rPr lang="sv-SE" smtClean="0"/>
              <a:t>23</a:t>
            </a:fld>
            <a:endParaRPr lang="sv-SE"/>
          </a:p>
        </p:txBody>
      </p:sp>
    </p:spTree>
    <p:extLst>
      <p:ext uri="{BB962C8B-B14F-4D97-AF65-F5344CB8AC3E}">
        <p14:creationId xmlns:p14="http://schemas.microsoft.com/office/powerpoint/2010/main" val="2667605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2E8681E-F80C-4C92-A8C4-0757DEA02240}" type="slidenum">
              <a:rPr lang="sv-SE" smtClean="0"/>
              <a:t>26</a:t>
            </a:fld>
            <a:endParaRPr lang="sv-SE"/>
          </a:p>
        </p:txBody>
      </p:sp>
    </p:spTree>
    <p:extLst>
      <p:ext uri="{BB962C8B-B14F-4D97-AF65-F5344CB8AC3E}">
        <p14:creationId xmlns:p14="http://schemas.microsoft.com/office/powerpoint/2010/main" val="38752493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2E8681E-F80C-4C92-A8C4-0757DEA02240}" type="slidenum">
              <a:rPr lang="sv-SE" smtClean="0"/>
              <a:t>28</a:t>
            </a:fld>
            <a:endParaRPr lang="sv-SE"/>
          </a:p>
        </p:txBody>
      </p:sp>
    </p:spTree>
    <p:extLst>
      <p:ext uri="{BB962C8B-B14F-4D97-AF65-F5344CB8AC3E}">
        <p14:creationId xmlns:p14="http://schemas.microsoft.com/office/powerpoint/2010/main" val="2927584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smtClean="0"/>
              <a:t>Att mäta PROM kan ge ökad patientmedverkan i vården och på ett bättre sätt ta tillvara  patienternas kunskaper och erfarenheter PROM tillsammans med klinisk data ger ett mer individuellt perspektiv. (</a:t>
            </a:r>
            <a:r>
              <a:rPr lang="sv-SE" dirty="0" err="1" smtClean="0"/>
              <a:t>Carlier</a:t>
            </a:r>
            <a:r>
              <a:rPr lang="sv-SE" dirty="0" smtClean="0"/>
              <a:t> et al.,2012).</a:t>
            </a:r>
          </a:p>
          <a:p>
            <a:endParaRPr lang="sv-SE" dirty="0"/>
          </a:p>
        </p:txBody>
      </p:sp>
      <p:sp>
        <p:nvSpPr>
          <p:cNvPr id="4" name="Platshållare för bildnummer 3"/>
          <p:cNvSpPr>
            <a:spLocks noGrp="1"/>
          </p:cNvSpPr>
          <p:nvPr>
            <p:ph type="sldNum" sz="quarter" idx="10"/>
          </p:nvPr>
        </p:nvSpPr>
        <p:spPr/>
        <p:txBody>
          <a:bodyPr/>
          <a:lstStyle/>
          <a:p>
            <a:fld id="{82E8681E-F80C-4C92-A8C4-0757DEA02240}" type="slidenum">
              <a:rPr lang="sv-SE" smtClean="0"/>
              <a:t>8</a:t>
            </a:fld>
            <a:endParaRPr lang="sv-SE"/>
          </a:p>
        </p:txBody>
      </p:sp>
    </p:spTree>
    <p:extLst>
      <p:ext uri="{BB962C8B-B14F-4D97-AF65-F5344CB8AC3E}">
        <p14:creationId xmlns:p14="http://schemas.microsoft.com/office/powerpoint/2010/main" val="4169939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En av dem, 40-posten QoR-40, har varit den mest omfattande validerad och har visat utmärkta psykometriska egenskaper. Det har översatts och validerats på olika språk, Kinesiska (Bu, </a:t>
            </a:r>
            <a:r>
              <a:rPr lang="sv-SE" dirty="0" err="1" smtClean="0"/>
              <a:t>Zang</a:t>
            </a:r>
            <a:r>
              <a:rPr lang="sv-SE" dirty="0" smtClean="0"/>
              <a:t> &amp;</a:t>
            </a:r>
            <a:r>
              <a:rPr lang="sv-SE" dirty="0" err="1" smtClean="0"/>
              <a:t>Zuo</a:t>
            </a:r>
            <a:r>
              <a:rPr lang="sv-SE" dirty="0" smtClean="0"/>
              <a:t>, 2016), Turkiska (</a:t>
            </a:r>
            <a:r>
              <a:rPr lang="sv-SE" dirty="0" err="1" smtClean="0"/>
              <a:t>Karaman</a:t>
            </a:r>
            <a:r>
              <a:rPr lang="sv-SE" dirty="0" smtClean="0"/>
              <a:t> et al., 2014), Danska (</a:t>
            </a:r>
            <a:r>
              <a:rPr lang="sv-SE" dirty="0" err="1" smtClean="0"/>
              <a:t>Kleif</a:t>
            </a:r>
            <a:r>
              <a:rPr lang="sv-SE" dirty="0" smtClean="0"/>
              <a:t>, et al., 2015), Portugisiska (Sa et al., 2015), Japanska ( Tanaka et al., 2011) Även om instrumentet var väl validerat ifrågasattes möjligheten att administrera ett 40-frågeformulär av (Stark, </a:t>
            </a:r>
            <a:r>
              <a:rPr lang="sv-SE" dirty="0" err="1" smtClean="0"/>
              <a:t>Myles</a:t>
            </a:r>
            <a:r>
              <a:rPr lang="sv-SE" dirty="0" smtClean="0"/>
              <a:t> &amp; Burke, 2013)</a:t>
            </a:r>
          </a:p>
          <a:p>
            <a:r>
              <a:rPr lang="sv-SE" dirty="0" smtClean="0"/>
              <a:t> </a:t>
            </a:r>
          </a:p>
          <a:p>
            <a:r>
              <a:rPr lang="sv-SE" dirty="0" smtClean="0"/>
              <a:t/>
            </a:r>
            <a:br>
              <a:rPr lang="sv-SE" dirty="0" smtClean="0"/>
            </a:br>
            <a:endParaRPr lang="sv-SE" dirty="0"/>
          </a:p>
        </p:txBody>
      </p:sp>
      <p:sp>
        <p:nvSpPr>
          <p:cNvPr id="4" name="Platshållare för bildnummer 3"/>
          <p:cNvSpPr>
            <a:spLocks noGrp="1"/>
          </p:cNvSpPr>
          <p:nvPr>
            <p:ph type="sldNum" sz="quarter" idx="10"/>
          </p:nvPr>
        </p:nvSpPr>
        <p:spPr/>
        <p:txBody>
          <a:bodyPr/>
          <a:lstStyle/>
          <a:p>
            <a:fld id="{82E8681E-F80C-4C92-A8C4-0757DEA02240}" type="slidenum">
              <a:rPr lang="sv-SE" smtClean="0"/>
              <a:t>9</a:t>
            </a:fld>
            <a:endParaRPr lang="sv-SE"/>
          </a:p>
        </p:txBody>
      </p:sp>
    </p:spTree>
    <p:extLst>
      <p:ext uri="{BB962C8B-B14F-4D97-AF65-F5344CB8AC3E}">
        <p14:creationId xmlns:p14="http://schemas.microsoft.com/office/powerpoint/2010/main" val="4259346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För att med på ett mer förenklat och användarvänligt sätt bedöma kvaliteten på återhämtning utvecklades ett instrument med 15 frågor (QoR-15) utan att minska instrumentets kvalitet. QoR-15 grundades på originalinstrumentet och fungerade bra i alla dimensioner av postoperativ återhämtning. I sin ursprungliga utvärdering visade sig QoR-15 vara giltig med god validitet, tillförlitlighet, lyhördhet och genomförbarhet. (Stark, </a:t>
            </a:r>
            <a:r>
              <a:rPr lang="sv-SE" dirty="0" err="1" smtClean="0"/>
              <a:t>Myles</a:t>
            </a:r>
            <a:r>
              <a:rPr lang="sv-SE" dirty="0" smtClean="0"/>
              <a:t> &amp; Burke, 2013) Sedan dess har den använts för att mäta återhämtning efter dagkirurgi och har översatts till flera språk med bevarande av dess psykometriska egenskaper. (</a:t>
            </a:r>
            <a:r>
              <a:rPr lang="sv-SE" dirty="0" err="1" smtClean="0"/>
              <a:t>Chazapis</a:t>
            </a:r>
            <a:r>
              <a:rPr lang="sv-SE" dirty="0" smtClean="0"/>
              <a:t> et al., 2016)</a:t>
            </a:r>
          </a:p>
          <a:p>
            <a:endParaRPr lang="sv-S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dirty="0" smtClean="0"/>
              <a:t>QoR-15 kategoriseras i fem dimensioner; smärta, fysiskt välbefinnande, fysiskt oberoende, psykologiskt stöd och emotionellt tillstånd. Instrumentet är baserat på 15 frågor där varje fråga baseras på en skala där patienterna graderar (1-10 eller 10-1)sina svar, vilket sammalagt resulterar i ett numeriskt poängtal mellan 0-150, där hög nivå indikerar god återhämtningsgrad. (Stark, </a:t>
            </a:r>
            <a:r>
              <a:rPr lang="sv-SE" dirty="0" err="1" smtClean="0"/>
              <a:t>Myles</a:t>
            </a:r>
            <a:r>
              <a:rPr lang="sv-SE" dirty="0" smtClean="0"/>
              <a:t> &amp; Burke, 2013) Instrumentet var först översatt och validerat på danska (</a:t>
            </a:r>
            <a:r>
              <a:rPr lang="sv-SE" dirty="0" err="1" smtClean="0"/>
              <a:t>Kleif</a:t>
            </a:r>
            <a:r>
              <a:rPr lang="sv-SE" dirty="0" smtClean="0"/>
              <a:t>, et al., 2015) och har nyligen översatts och validerats på flera språk.  Det finns ingen validerad översättning av den korta versionen på svenska.  Ju fler språk och kulturella anpassningar instrumentet är modifierat till, desto större är möjligheten att studera och jämföra större populationer på internationell nivå. (Sousa &amp;</a:t>
            </a:r>
            <a:r>
              <a:rPr lang="sv-SE" dirty="0" err="1" smtClean="0"/>
              <a:t>Rojjanasrirat</a:t>
            </a:r>
            <a:r>
              <a:rPr lang="sv-SE" dirty="0" smtClean="0"/>
              <a:t>, 2011)</a:t>
            </a:r>
          </a:p>
          <a:p>
            <a:endParaRPr lang="sv-SE" dirty="0"/>
          </a:p>
        </p:txBody>
      </p:sp>
      <p:sp>
        <p:nvSpPr>
          <p:cNvPr id="4" name="Platshållare för bildnummer 3"/>
          <p:cNvSpPr>
            <a:spLocks noGrp="1"/>
          </p:cNvSpPr>
          <p:nvPr>
            <p:ph type="sldNum" sz="quarter" idx="10"/>
          </p:nvPr>
        </p:nvSpPr>
        <p:spPr/>
        <p:txBody>
          <a:bodyPr/>
          <a:lstStyle/>
          <a:p>
            <a:fld id="{82E8681E-F80C-4C92-A8C4-0757DEA02240}" type="slidenum">
              <a:rPr lang="sv-SE" smtClean="0"/>
              <a:t>10</a:t>
            </a:fld>
            <a:endParaRPr lang="sv-SE"/>
          </a:p>
        </p:txBody>
      </p:sp>
    </p:spTree>
    <p:extLst>
      <p:ext uri="{BB962C8B-B14F-4D97-AF65-F5344CB8AC3E}">
        <p14:creationId xmlns:p14="http://schemas.microsoft.com/office/powerpoint/2010/main" val="1365915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2E8681E-F80C-4C92-A8C4-0757DEA02240}" type="slidenum">
              <a:rPr lang="sv-SE" smtClean="0"/>
              <a:t>12</a:t>
            </a:fld>
            <a:endParaRPr lang="sv-SE"/>
          </a:p>
        </p:txBody>
      </p:sp>
    </p:spTree>
    <p:extLst>
      <p:ext uri="{BB962C8B-B14F-4D97-AF65-F5344CB8AC3E}">
        <p14:creationId xmlns:p14="http://schemas.microsoft.com/office/powerpoint/2010/main" val="2257942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2E8681E-F80C-4C92-A8C4-0757DEA02240}" type="slidenum">
              <a:rPr lang="sv-SE" smtClean="0"/>
              <a:t>13</a:t>
            </a:fld>
            <a:endParaRPr lang="sv-SE"/>
          </a:p>
        </p:txBody>
      </p:sp>
    </p:spTree>
    <p:extLst>
      <p:ext uri="{BB962C8B-B14F-4D97-AF65-F5344CB8AC3E}">
        <p14:creationId xmlns:p14="http://schemas.microsoft.com/office/powerpoint/2010/main" val="2129231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smtClean="0"/>
              <a:t>After approval by the Regional Ethical Review Board, Linköping</a:t>
            </a:r>
          </a:p>
          <a:p>
            <a:r>
              <a:rPr lang="en-US" dirty="0" smtClean="0"/>
              <a:t>A psychometric evaluation was conducted in 180 adult (</a:t>
            </a:r>
            <a:r>
              <a:rPr lang="en-US" u="sng" dirty="0" smtClean="0"/>
              <a:t>&gt;</a:t>
            </a:r>
            <a:r>
              <a:rPr lang="en-US" dirty="0" smtClean="0"/>
              <a:t>18 years old) patients</a:t>
            </a:r>
          </a:p>
          <a:p>
            <a:endParaRPr lang="sv-SE" dirty="0"/>
          </a:p>
        </p:txBody>
      </p:sp>
      <p:sp>
        <p:nvSpPr>
          <p:cNvPr id="4" name="Platshållare för bildnummer 3"/>
          <p:cNvSpPr>
            <a:spLocks noGrp="1"/>
          </p:cNvSpPr>
          <p:nvPr>
            <p:ph type="sldNum" sz="quarter" idx="10"/>
          </p:nvPr>
        </p:nvSpPr>
        <p:spPr/>
        <p:txBody>
          <a:bodyPr/>
          <a:lstStyle/>
          <a:p>
            <a:fld id="{82E8681E-F80C-4C92-A8C4-0757DEA02240}" type="slidenum">
              <a:rPr lang="sv-SE" smtClean="0"/>
              <a:t>14</a:t>
            </a:fld>
            <a:endParaRPr lang="sv-SE"/>
          </a:p>
        </p:txBody>
      </p:sp>
    </p:spTree>
    <p:extLst>
      <p:ext uri="{BB962C8B-B14F-4D97-AF65-F5344CB8AC3E}">
        <p14:creationId xmlns:p14="http://schemas.microsoft.com/office/powerpoint/2010/main" val="253716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konstruktion</a:t>
            </a:r>
            <a:endParaRPr lang="sv-SE" dirty="0"/>
          </a:p>
        </p:txBody>
      </p:sp>
      <p:sp>
        <p:nvSpPr>
          <p:cNvPr id="4" name="Platshållare för bildnummer 3"/>
          <p:cNvSpPr>
            <a:spLocks noGrp="1"/>
          </p:cNvSpPr>
          <p:nvPr>
            <p:ph type="sldNum" sz="quarter" idx="10"/>
          </p:nvPr>
        </p:nvSpPr>
        <p:spPr/>
        <p:txBody>
          <a:bodyPr/>
          <a:lstStyle/>
          <a:p>
            <a:fld id="{82E8681E-F80C-4C92-A8C4-0757DEA02240}" type="slidenum">
              <a:rPr lang="sv-SE" smtClean="0"/>
              <a:t>17</a:t>
            </a:fld>
            <a:endParaRPr lang="sv-SE"/>
          </a:p>
        </p:txBody>
      </p:sp>
    </p:spTree>
    <p:extLst>
      <p:ext uri="{BB962C8B-B14F-4D97-AF65-F5344CB8AC3E}">
        <p14:creationId xmlns:p14="http://schemas.microsoft.com/office/powerpoint/2010/main" val="4015986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Tillförlitlighet</a:t>
            </a:r>
            <a:r>
              <a:rPr lang="sv-SE" baseline="0" dirty="0" smtClean="0"/>
              <a:t> </a:t>
            </a:r>
            <a:endParaRPr lang="sv-SE" dirty="0"/>
          </a:p>
        </p:txBody>
      </p:sp>
      <p:sp>
        <p:nvSpPr>
          <p:cNvPr id="4" name="Platshållare för bildnummer 3"/>
          <p:cNvSpPr>
            <a:spLocks noGrp="1"/>
          </p:cNvSpPr>
          <p:nvPr>
            <p:ph type="sldNum" sz="quarter" idx="10"/>
          </p:nvPr>
        </p:nvSpPr>
        <p:spPr/>
        <p:txBody>
          <a:bodyPr/>
          <a:lstStyle/>
          <a:p>
            <a:fld id="{82E8681E-F80C-4C92-A8C4-0757DEA02240}" type="slidenum">
              <a:rPr lang="sv-SE" smtClean="0"/>
              <a:t>18</a:t>
            </a:fld>
            <a:endParaRPr lang="sv-SE"/>
          </a:p>
        </p:txBody>
      </p:sp>
    </p:spTree>
    <p:extLst>
      <p:ext uri="{BB962C8B-B14F-4D97-AF65-F5344CB8AC3E}">
        <p14:creationId xmlns:p14="http://schemas.microsoft.com/office/powerpoint/2010/main" val="3066546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Ref idx="1001">
        <a:schemeClr val="bg1"/>
      </p:bgRef>
    </p:bg>
    <p:spTree>
      <p:nvGrpSpPr>
        <p:cNvPr id="1" name=""/>
        <p:cNvGrpSpPr/>
        <p:nvPr/>
      </p:nvGrpSpPr>
      <p:grpSpPr>
        <a:xfrm>
          <a:off x="0" y="0"/>
          <a:ext cx="0" cy="0"/>
          <a:chOff x="0" y="0"/>
          <a:chExt cx="0" cy="0"/>
        </a:xfrm>
      </p:grpSpPr>
      <p:sp>
        <p:nvSpPr>
          <p:cNvPr id="8" name="Rubrik 7"/>
          <p:cNvSpPr>
            <a:spLocks noGrp="1"/>
          </p:cNvSpPr>
          <p:nvPr>
            <p:ph type="ctrTitle"/>
          </p:nvPr>
        </p:nvSpPr>
        <p:spPr>
          <a:xfrm>
            <a:off x="2286000" y="3124200"/>
            <a:ext cx="6172200" cy="1894362"/>
          </a:xfrm>
        </p:spPr>
        <p:txBody>
          <a:bodyPr/>
          <a:lstStyle>
            <a:lvl1pPr>
              <a:defRPr b="1"/>
            </a:lvl1pPr>
          </a:lstStyle>
          <a:p>
            <a:r>
              <a:rPr kumimoji="0" lang="sv-SE" smtClean="0"/>
              <a:t>Klicka här för att ändra format</a:t>
            </a:r>
            <a:endParaRPr kumimoji="0" lang="en-US"/>
          </a:p>
        </p:txBody>
      </p:sp>
      <p:sp>
        <p:nvSpPr>
          <p:cNvPr id="9" name="Underrubri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v-SE" smtClean="0"/>
              <a:t>Klicka här för att ändra format på underrubrik i bakgrunden</a:t>
            </a:r>
            <a:endParaRPr kumimoji="0" lang="en-US"/>
          </a:p>
        </p:txBody>
      </p:sp>
      <p:sp>
        <p:nvSpPr>
          <p:cNvPr id="28" name="Platshållare för datum 27"/>
          <p:cNvSpPr>
            <a:spLocks noGrp="1"/>
          </p:cNvSpPr>
          <p:nvPr>
            <p:ph type="dt" sz="half" idx="10"/>
          </p:nvPr>
        </p:nvSpPr>
        <p:spPr bwMode="auto">
          <a:xfrm rot="5400000">
            <a:off x="7764621" y="1174097"/>
            <a:ext cx="2286000" cy="381000"/>
          </a:xfrm>
        </p:spPr>
        <p:txBody>
          <a:bodyPr/>
          <a:lstStyle/>
          <a:p>
            <a:fld id="{6D382231-A75B-4A9C-804B-24F18CA1030E}" type="datetimeFigureOut">
              <a:rPr lang="sv-SE" smtClean="0"/>
              <a:t>2018-03-21</a:t>
            </a:fld>
            <a:endParaRPr lang="sv-SE"/>
          </a:p>
        </p:txBody>
      </p:sp>
      <p:sp>
        <p:nvSpPr>
          <p:cNvPr id="17" name="Platshållare för sidfot 16"/>
          <p:cNvSpPr>
            <a:spLocks noGrp="1"/>
          </p:cNvSpPr>
          <p:nvPr>
            <p:ph type="ftr" sz="quarter" idx="11"/>
          </p:nvPr>
        </p:nvSpPr>
        <p:spPr bwMode="auto">
          <a:xfrm rot="5400000">
            <a:off x="7077269" y="4181669"/>
            <a:ext cx="3657600" cy="384048"/>
          </a:xfrm>
        </p:spPr>
        <p:txBody>
          <a:bodyPr/>
          <a:lstStyle/>
          <a:p>
            <a:endParaRPr lang="sv-SE"/>
          </a:p>
        </p:txBody>
      </p:sp>
      <p:sp>
        <p:nvSpPr>
          <p:cNvPr id="10" name="Rektangel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ktangel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ktangel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k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ak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ak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k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k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ak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ktangel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Platshållare för bildnummer 28"/>
          <p:cNvSpPr>
            <a:spLocks noGrp="1"/>
          </p:cNvSpPr>
          <p:nvPr>
            <p:ph type="sldNum" sz="quarter" idx="12"/>
          </p:nvPr>
        </p:nvSpPr>
        <p:spPr bwMode="auto">
          <a:xfrm>
            <a:off x="1325544" y="4928702"/>
            <a:ext cx="609600" cy="517524"/>
          </a:xfrm>
        </p:spPr>
        <p:txBody>
          <a:bodyPr/>
          <a:lstStyle/>
          <a:p>
            <a:fld id="{416719D6-8866-41FA-B74E-20B9435970CC}" type="slidenum">
              <a:rPr lang="sv-SE" smtClean="0"/>
              <a:t>‹#›</a:t>
            </a:fld>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6D382231-A75B-4A9C-804B-24F18CA1030E}" type="datetimeFigureOut">
              <a:rPr lang="sv-SE" smtClean="0"/>
              <a:t>2018-03-21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16719D6-8866-41FA-B74E-20B9435970CC}"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9"/>
            <a:ext cx="1676400" cy="5851525"/>
          </a:xfrm>
        </p:spPr>
        <p:txBody>
          <a:bodyPr vert="eaVer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6D382231-A75B-4A9C-804B-24F18CA1030E}" type="datetimeFigureOut">
              <a:rPr lang="sv-SE" smtClean="0"/>
              <a:t>2018-03-21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16719D6-8866-41FA-B74E-20B9435970CC}"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8" name="Platshållare för innehåll 7"/>
          <p:cNvSpPr>
            <a:spLocks noGrp="1"/>
          </p:cNvSpPr>
          <p:nvPr>
            <p:ph sz="quarter" idx="1"/>
          </p:nvPr>
        </p:nvSpPr>
        <p:spPr>
          <a:xfrm>
            <a:off x="457200" y="1600200"/>
            <a:ext cx="7467600" cy="4873752"/>
          </a:xfrm>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7" name="Platshållare för datum 6"/>
          <p:cNvSpPr>
            <a:spLocks noGrp="1"/>
          </p:cNvSpPr>
          <p:nvPr>
            <p:ph type="dt" sz="half" idx="14"/>
          </p:nvPr>
        </p:nvSpPr>
        <p:spPr/>
        <p:txBody>
          <a:bodyPr rtlCol="0"/>
          <a:lstStyle/>
          <a:p>
            <a:fld id="{6D382231-A75B-4A9C-804B-24F18CA1030E}" type="datetimeFigureOut">
              <a:rPr lang="sv-SE" smtClean="0"/>
              <a:t>2018-03-21</a:t>
            </a:fld>
            <a:endParaRPr lang="sv-SE"/>
          </a:p>
        </p:txBody>
      </p:sp>
      <p:sp>
        <p:nvSpPr>
          <p:cNvPr id="9" name="Platshållare för bildnummer 8"/>
          <p:cNvSpPr>
            <a:spLocks noGrp="1"/>
          </p:cNvSpPr>
          <p:nvPr>
            <p:ph type="sldNum" sz="quarter" idx="15"/>
          </p:nvPr>
        </p:nvSpPr>
        <p:spPr/>
        <p:txBody>
          <a:bodyPr rtlCol="0"/>
          <a:lstStyle/>
          <a:p>
            <a:fld id="{416719D6-8866-41FA-B74E-20B9435970CC}" type="slidenum">
              <a:rPr lang="sv-SE" smtClean="0"/>
              <a:t>‹#›</a:t>
            </a:fld>
            <a:endParaRPr lang="sv-SE"/>
          </a:p>
        </p:txBody>
      </p:sp>
      <p:sp>
        <p:nvSpPr>
          <p:cNvPr id="10" name="Platshållare för sidfot 9"/>
          <p:cNvSpPr>
            <a:spLocks noGrp="1"/>
          </p:cNvSpPr>
          <p:nvPr>
            <p:ph type="ftr" sz="quarter" idx="16"/>
          </p:nvPr>
        </p:nvSpPr>
        <p:spPr/>
        <p:txBody>
          <a:bodyPr rtlCol="0"/>
          <a:lstStyle/>
          <a:p>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bg>
      <p:bgRef idx="1001">
        <a:schemeClr val="bg2"/>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2286000" y="2895600"/>
            <a:ext cx="6172200" cy="2053590"/>
          </a:xfrm>
        </p:spPr>
        <p:txBody>
          <a:bodyPr/>
          <a:lstStyle>
            <a:lvl1pPr algn="l">
              <a:buNone/>
              <a:defRPr sz="3000" b="1" cap="small" baseline="0"/>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bwMode="auto">
          <a:xfrm rot="5400000">
            <a:off x="7763256" y="1170432"/>
            <a:ext cx="2286000" cy="381000"/>
          </a:xfrm>
        </p:spPr>
        <p:txBody>
          <a:bodyPr/>
          <a:lstStyle/>
          <a:p>
            <a:fld id="{6D382231-A75B-4A9C-804B-24F18CA1030E}" type="datetimeFigureOut">
              <a:rPr lang="sv-SE" smtClean="0"/>
              <a:t>2018-03-21</a:t>
            </a:fld>
            <a:endParaRPr lang="sv-SE"/>
          </a:p>
        </p:txBody>
      </p:sp>
      <p:sp>
        <p:nvSpPr>
          <p:cNvPr id="5" name="Platshållare för sidfot 4"/>
          <p:cNvSpPr>
            <a:spLocks noGrp="1"/>
          </p:cNvSpPr>
          <p:nvPr>
            <p:ph type="ftr" sz="quarter" idx="11"/>
          </p:nvPr>
        </p:nvSpPr>
        <p:spPr bwMode="auto">
          <a:xfrm rot="5400000">
            <a:off x="7077456" y="4178808"/>
            <a:ext cx="3657600" cy="384048"/>
          </a:xfrm>
        </p:spPr>
        <p:txBody>
          <a:bodyPr/>
          <a:lstStyle/>
          <a:p>
            <a:endParaRPr lang="sv-SE"/>
          </a:p>
        </p:txBody>
      </p:sp>
      <p:sp>
        <p:nvSpPr>
          <p:cNvPr id="9" name="Rektangel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ktangel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ktangel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k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ak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k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k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ak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ktangel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ak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Platshållare för bildnummer 5"/>
          <p:cNvSpPr>
            <a:spLocks noGrp="1"/>
          </p:cNvSpPr>
          <p:nvPr>
            <p:ph type="sldNum" sz="quarter" idx="12"/>
          </p:nvPr>
        </p:nvSpPr>
        <p:spPr bwMode="auto">
          <a:xfrm>
            <a:off x="1340616" y="4928702"/>
            <a:ext cx="609600" cy="517524"/>
          </a:xfrm>
        </p:spPr>
        <p:txBody>
          <a:bodyPr/>
          <a:lstStyle/>
          <a:p>
            <a:fld id="{416719D6-8866-41FA-B74E-20B9435970CC}" type="slidenum">
              <a:rPr lang="sv-SE" smtClean="0"/>
              <a:t>‹#›</a:t>
            </a:fld>
            <a:endParaRPr lang="sv-S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5" name="Platshållare för datum 4"/>
          <p:cNvSpPr>
            <a:spLocks noGrp="1"/>
          </p:cNvSpPr>
          <p:nvPr>
            <p:ph type="dt" sz="half" idx="10"/>
          </p:nvPr>
        </p:nvSpPr>
        <p:spPr/>
        <p:txBody>
          <a:bodyPr/>
          <a:lstStyle/>
          <a:p>
            <a:fld id="{6D382231-A75B-4A9C-804B-24F18CA1030E}" type="datetimeFigureOut">
              <a:rPr lang="sv-SE" smtClean="0"/>
              <a:t>2018-03-21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16719D6-8866-41FA-B74E-20B9435970CC}" type="slidenum">
              <a:rPr lang="sv-SE" smtClean="0"/>
              <a:t>‹#›</a:t>
            </a:fld>
            <a:endParaRPr lang="sv-SE"/>
          </a:p>
        </p:txBody>
      </p:sp>
      <p:sp>
        <p:nvSpPr>
          <p:cNvPr id="9" name="Platshållare för innehåll 8"/>
          <p:cNvSpPr>
            <a:spLocks noGrp="1"/>
          </p:cNvSpPr>
          <p:nvPr>
            <p:ph sz="quarter" idx="1"/>
          </p:nvPr>
        </p:nvSpPr>
        <p:spPr>
          <a:xfrm>
            <a:off x="457200" y="1600200"/>
            <a:ext cx="3657600" cy="4572000"/>
          </a:xfrm>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1" name="Platshållare för innehåll 10"/>
          <p:cNvSpPr>
            <a:spLocks noGrp="1"/>
          </p:cNvSpPr>
          <p:nvPr>
            <p:ph sz="quarter" idx="2"/>
          </p:nvPr>
        </p:nvSpPr>
        <p:spPr>
          <a:xfrm>
            <a:off x="4270248" y="1600200"/>
            <a:ext cx="3657600" cy="4572000"/>
          </a:xfrm>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7543800" cy="1143000"/>
          </a:xfrm>
        </p:spPr>
        <p:txBody>
          <a:bodyPr anchor="b"/>
          <a:lstStyle>
            <a:lvl1pPr>
              <a:defRPr/>
            </a:lvl1pPr>
          </a:lstStyle>
          <a:p>
            <a:r>
              <a:rPr kumimoji="0" lang="sv-SE" smtClean="0"/>
              <a:t>Klicka här för att ändra format</a:t>
            </a:r>
            <a:endParaRPr kumimoji="0" lang="en-US"/>
          </a:p>
        </p:txBody>
      </p:sp>
      <p:sp>
        <p:nvSpPr>
          <p:cNvPr id="7" name="Platshållare för datum 6"/>
          <p:cNvSpPr>
            <a:spLocks noGrp="1"/>
          </p:cNvSpPr>
          <p:nvPr>
            <p:ph type="dt" sz="half" idx="10"/>
          </p:nvPr>
        </p:nvSpPr>
        <p:spPr/>
        <p:txBody>
          <a:bodyPr/>
          <a:lstStyle/>
          <a:p>
            <a:fld id="{6D382231-A75B-4A9C-804B-24F18CA1030E}" type="datetimeFigureOut">
              <a:rPr lang="sv-SE" smtClean="0"/>
              <a:t>2018-03-21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416719D6-8866-41FA-B74E-20B9435970CC}" type="slidenum">
              <a:rPr lang="sv-SE" smtClean="0"/>
              <a:t>‹#›</a:t>
            </a:fld>
            <a:endParaRPr lang="sv-SE"/>
          </a:p>
        </p:txBody>
      </p:sp>
      <p:sp>
        <p:nvSpPr>
          <p:cNvPr id="11" name="Platshållare för innehåll 10"/>
          <p:cNvSpPr>
            <a:spLocks noGrp="1"/>
          </p:cNvSpPr>
          <p:nvPr>
            <p:ph sz="quarter" idx="2"/>
          </p:nvPr>
        </p:nvSpPr>
        <p:spPr>
          <a:xfrm>
            <a:off x="457200" y="2362200"/>
            <a:ext cx="3657600" cy="3886200"/>
          </a:xfrm>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3" name="Platshållare för innehåll 12"/>
          <p:cNvSpPr>
            <a:spLocks noGrp="1"/>
          </p:cNvSpPr>
          <p:nvPr>
            <p:ph sz="quarter" idx="4"/>
          </p:nvPr>
        </p:nvSpPr>
        <p:spPr>
          <a:xfrm>
            <a:off x="4371975" y="2362200"/>
            <a:ext cx="3657600" cy="3886200"/>
          </a:xfrm>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2" name="Platshållare för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v-SE" smtClean="0"/>
              <a:t>Klicka här för att ändra format på bakgrundstexten</a:t>
            </a:r>
          </a:p>
        </p:txBody>
      </p:sp>
      <p:sp>
        <p:nvSpPr>
          <p:cNvPr id="14" name="Platshållare för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v-SE" smtClean="0"/>
              <a:t>Klicka här för att ändra format på bakgrundstexten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6" name="Platshållare för datum 5"/>
          <p:cNvSpPr>
            <a:spLocks noGrp="1"/>
          </p:cNvSpPr>
          <p:nvPr>
            <p:ph type="dt" sz="half" idx="10"/>
          </p:nvPr>
        </p:nvSpPr>
        <p:spPr/>
        <p:txBody>
          <a:bodyPr rtlCol="0"/>
          <a:lstStyle/>
          <a:p>
            <a:fld id="{6D382231-A75B-4A9C-804B-24F18CA1030E}" type="datetimeFigureOut">
              <a:rPr lang="sv-SE" smtClean="0"/>
              <a:t>2018-03-21</a:t>
            </a:fld>
            <a:endParaRPr lang="sv-SE"/>
          </a:p>
        </p:txBody>
      </p:sp>
      <p:sp>
        <p:nvSpPr>
          <p:cNvPr id="7" name="Platshållare för bildnummer 6"/>
          <p:cNvSpPr>
            <a:spLocks noGrp="1"/>
          </p:cNvSpPr>
          <p:nvPr>
            <p:ph type="sldNum" sz="quarter" idx="11"/>
          </p:nvPr>
        </p:nvSpPr>
        <p:spPr/>
        <p:txBody>
          <a:bodyPr rtlCol="0"/>
          <a:lstStyle/>
          <a:p>
            <a:fld id="{416719D6-8866-41FA-B74E-20B9435970CC}" type="slidenum">
              <a:rPr lang="sv-SE" smtClean="0"/>
              <a:t>‹#›</a:t>
            </a:fld>
            <a:endParaRPr lang="sv-SE"/>
          </a:p>
        </p:txBody>
      </p:sp>
      <p:sp>
        <p:nvSpPr>
          <p:cNvPr id="8" name="Platshållare för sidfot 7"/>
          <p:cNvSpPr>
            <a:spLocks noGrp="1"/>
          </p:cNvSpPr>
          <p:nvPr>
            <p:ph type="ftr" sz="quarter" idx="12"/>
          </p:nvPr>
        </p:nvSpPr>
        <p:spPr/>
        <p:txBody>
          <a:bodyPr rtlCol="0"/>
          <a:lstStyle/>
          <a:p>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6D382231-A75B-4A9C-804B-24F18CA1030E}" type="datetimeFigureOut">
              <a:rPr lang="sv-SE" smtClean="0"/>
              <a:t>2018-03-21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416719D6-8866-41FA-B74E-20B9435970CC}"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bg>
      <p:bgRef idx="1001">
        <a:schemeClr val="bg1"/>
      </p:bgRef>
    </p:bg>
    <p:spTree>
      <p:nvGrpSpPr>
        <p:cNvPr id="1" name=""/>
        <p:cNvGrpSpPr/>
        <p:nvPr/>
      </p:nvGrpSpPr>
      <p:grpSpPr>
        <a:xfrm>
          <a:off x="0" y="0"/>
          <a:ext cx="0" cy="0"/>
          <a:chOff x="0" y="0"/>
          <a:chExt cx="0" cy="0"/>
        </a:xfrm>
      </p:grpSpPr>
      <p:sp>
        <p:nvSpPr>
          <p:cNvPr id="10" name="Rak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Rubri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v-SE" smtClean="0"/>
              <a:t>Klicka här för att ändra format på bakgrundstexten</a:t>
            </a:r>
          </a:p>
        </p:txBody>
      </p:sp>
      <p:sp>
        <p:nvSpPr>
          <p:cNvPr id="8" name="Rak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ak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ak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ktangel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k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Platshållare för innehåll 17"/>
          <p:cNvSpPr>
            <a:spLocks noGrp="1"/>
          </p:cNvSpPr>
          <p:nvPr>
            <p:ph sz="quarter" idx="1"/>
          </p:nvPr>
        </p:nvSpPr>
        <p:spPr>
          <a:xfrm>
            <a:off x="304800" y="274320"/>
            <a:ext cx="5638800" cy="6327648"/>
          </a:xfrm>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21" name="Platshållare för datum 20"/>
          <p:cNvSpPr>
            <a:spLocks noGrp="1"/>
          </p:cNvSpPr>
          <p:nvPr>
            <p:ph type="dt" sz="half" idx="14"/>
          </p:nvPr>
        </p:nvSpPr>
        <p:spPr/>
        <p:txBody>
          <a:bodyPr rtlCol="0"/>
          <a:lstStyle/>
          <a:p>
            <a:fld id="{6D382231-A75B-4A9C-804B-24F18CA1030E}" type="datetimeFigureOut">
              <a:rPr lang="sv-SE" smtClean="0"/>
              <a:t>2018-03-21</a:t>
            </a:fld>
            <a:endParaRPr lang="sv-SE"/>
          </a:p>
        </p:txBody>
      </p:sp>
      <p:sp>
        <p:nvSpPr>
          <p:cNvPr id="22" name="Platshållare för bildnummer 21"/>
          <p:cNvSpPr>
            <a:spLocks noGrp="1"/>
          </p:cNvSpPr>
          <p:nvPr>
            <p:ph type="sldNum" sz="quarter" idx="15"/>
          </p:nvPr>
        </p:nvSpPr>
        <p:spPr/>
        <p:txBody>
          <a:bodyPr rtlCol="0"/>
          <a:lstStyle/>
          <a:p>
            <a:fld id="{416719D6-8866-41FA-B74E-20B9435970CC}" type="slidenum">
              <a:rPr lang="sv-SE" smtClean="0"/>
              <a:t>‹#›</a:t>
            </a:fld>
            <a:endParaRPr lang="sv-SE"/>
          </a:p>
        </p:txBody>
      </p:sp>
      <p:sp>
        <p:nvSpPr>
          <p:cNvPr id="23" name="Platshållare för sidfot 22"/>
          <p:cNvSpPr>
            <a:spLocks noGrp="1"/>
          </p:cNvSpPr>
          <p:nvPr>
            <p:ph type="ftr" sz="quarter" idx="16"/>
          </p:nvPr>
        </p:nvSpPr>
        <p:spPr/>
        <p:txBody>
          <a:bodyPr rtlCol="0"/>
          <a:lstStyle/>
          <a:p>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9" name="Rak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Rubrik 1"/>
          <p:cNvSpPr>
            <a:spLocks noGrp="1"/>
          </p:cNvSpPr>
          <p:nvPr>
            <p:ph type="title"/>
          </p:nvPr>
        </p:nvSpPr>
        <p:spPr>
          <a:xfrm rot="5400000">
            <a:off x="3350133" y="3200400"/>
            <a:ext cx="6309360" cy="457200"/>
          </a:xfrm>
        </p:spPr>
        <p:txBody>
          <a:bodyPr anchor="b"/>
          <a:lstStyle>
            <a:lvl1pPr algn="l">
              <a:buNone/>
              <a:defRPr sz="2000" b="1"/>
            </a:lvl1pPr>
          </a:lstStyle>
          <a:p>
            <a:r>
              <a:rPr kumimoji="0" lang="sv-SE" smtClean="0"/>
              <a:t>Klicka här för att ändra format</a:t>
            </a:r>
            <a:endParaRPr kumimoji="0" lang="en-US"/>
          </a:p>
        </p:txBody>
      </p:sp>
      <p:sp>
        <p:nvSpPr>
          <p:cNvPr id="3" name="Platshållare för bild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v-SE" smtClean="0"/>
              <a:t>Klicka på ikonen för att lägga till en bild</a:t>
            </a:r>
            <a:endParaRPr kumimoji="0" lang="en-US" dirty="0"/>
          </a:p>
        </p:txBody>
      </p:sp>
      <p:sp>
        <p:nvSpPr>
          <p:cNvPr id="4" name="Platshållare för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v-SE" smtClean="0"/>
              <a:t>Klicka här för att ändra format på bakgrundstexten</a:t>
            </a:r>
          </a:p>
        </p:txBody>
      </p:sp>
      <p:sp>
        <p:nvSpPr>
          <p:cNvPr id="10" name="Rak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ktangel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ak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ak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ak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Platshållare för datum 16"/>
          <p:cNvSpPr>
            <a:spLocks noGrp="1"/>
          </p:cNvSpPr>
          <p:nvPr>
            <p:ph type="dt" sz="half" idx="10"/>
          </p:nvPr>
        </p:nvSpPr>
        <p:spPr/>
        <p:txBody>
          <a:bodyPr rtlCol="0"/>
          <a:lstStyle/>
          <a:p>
            <a:fld id="{6D382231-A75B-4A9C-804B-24F18CA1030E}" type="datetimeFigureOut">
              <a:rPr lang="sv-SE" smtClean="0"/>
              <a:t>2018-03-21</a:t>
            </a:fld>
            <a:endParaRPr lang="sv-SE"/>
          </a:p>
        </p:txBody>
      </p:sp>
      <p:sp>
        <p:nvSpPr>
          <p:cNvPr id="18" name="Platshållare för bildnummer 17"/>
          <p:cNvSpPr>
            <a:spLocks noGrp="1"/>
          </p:cNvSpPr>
          <p:nvPr>
            <p:ph type="sldNum" sz="quarter" idx="11"/>
          </p:nvPr>
        </p:nvSpPr>
        <p:spPr/>
        <p:txBody>
          <a:bodyPr rtlCol="0"/>
          <a:lstStyle/>
          <a:p>
            <a:fld id="{416719D6-8866-41FA-B74E-20B9435970CC}" type="slidenum">
              <a:rPr lang="sv-SE" smtClean="0"/>
              <a:t>‹#›</a:t>
            </a:fld>
            <a:endParaRPr lang="sv-SE"/>
          </a:p>
        </p:txBody>
      </p:sp>
      <p:sp>
        <p:nvSpPr>
          <p:cNvPr id="21" name="Platshållare för sidfot 20"/>
          <p:cNvSpPr>
            <a:spLocks noGrp="1"/>
          </p:cNvSpPr>
          <p:nvPr>
            <p:ph type="ftr" sz="quarter" idx="12"/>
          </p:nvPr>
        </p:nvSpPr>
        <p:spPr/>
        <p:txBody>
          <a:bodyPr rtlCol="0"/>
          <a:lstStyle/>
          <a:p>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ak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Platshållare för rubrik 21"/>
          <p:cNvSpPr>
            <a:spLocks noGrp="1"/>
          </p:cNvSpPr>
          <p:nvPr>
            <p:ph type="title"/>
          </p:nvPr>
        </p:nvSpPr>
        <p:spPr>
          <a:xfrm>
            <a:off x="457200" y="274638"/>
            <a:ext cx="7467600" cy="1143000"/>
          </a:xfrm>
          <a:prstGeom prst="rect">
            <a:avLst/>
          </a:prstGeom>
        </p:spPr>
        <p:txBody>
          <a:bodyPr vert="horz" anchor="b">
            <a:normAutofit/>
          </a:bodyPr>
          <a:lstStyle/>
          <a:p>
            <a:r>
              <a:rPr kumimoji="0" lang="sv-SE" smtClean="0"/>
              <a:t>Klicka här för att ändra format</a:t>
            </a:r>
            <a:endParaRPr kumimoji="0" lang="en-US"/>
          </a:p>
        </p:txBody>
      </p:sp>
      <p:sp>
        <p:nvSpPr>
          <p:cNvPr id="13" name="Platshållare för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14" name="Platshållare för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D382231-A75B-4A9C-804B-24F18CA1030E}" type="datetimeFigureOut">
              <a:rPr lang="sv-SE" smtClean="0"/>
              <a:t>2018-03-21</a:t>
            </a:fld>
            <a:endParaRPr lang="sv-SE"/>
          </a:p>
        </p:txBody>
      </p:sp>
      <p:sp>
        <p:nvSpPr>
          <p:cNvPr id="3" name="Platshållare för sidfot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v-SE"/>
          </a:p>
        </p:txBody>
      </p:sp>
      <p:sp>
        <p:nvSpPr>
          <p:cNvPr id="7" name="Rak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ak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ktangel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k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Platshållare för bildnumm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16719D6-8866-41FA-B74E-20B9435970CC}"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QoR-15 </a:t>
            </a:r>
            <a:r>
              <a:rPr lang="sv-SE" dirty="0" err="1" smtClean="0"/>
              <a:t>swe</a:t>
            </a:r>
            <a:endParaRPr lang="sv-SE" dirty="0"/>
          </a:p>
        </p:txBody>
      </p:sp>
      <p:sp>
        <p:nvSpPr>
          <p:cNvPr id="3" name="Underrubrik 2"/>
          <p:cNvSpPr>
            <a:spLocks noGrp="1"/>
          </p:cNvSpPr>
          <p:nvPr>
            <p:ph type="subTitle" idx="1"/>
          </p:nvPr>
        </p:nvSpPr>
        <p:spPr/>
        <p:txBody>
          <a:bodyPr/>
          <a:lstStyle/>
          <a:p>
            <a:r>
              <a:rPr lang="sv-SE" dirty="0" smtClean="0"/>
              <a:t>SPOR Användarmöte 180316</a:t>
            </a:r>
          </a:p>
          <a:p>
            <a:r>
              <a:rPr lang="sv-SE" dirty="0" smtClean="0"/>
              <a:t>Sara Lyckner</a:t>
            </a:r>
          </a:p>
          <a:p>
            <a:endParaRPr lang="sv-SE" dirty="0"/>
          </a:p>
        </p:txBody>
      </p:sp>
    </p:spTree>
    <p:extLst>
      <p:ext uri="{BB962C8B-B14F-4D97-AF65-F5344CB8AC3E}">
        <p14:creationId xmlns:p14="http://schemas.microsoft.com/office/powerpoint/2010/main" val="1207062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QoR15</a:t>
            </a:r>
            <a:endParaRPr lang="sv-SE" dirty="0"/>
          </a:p>
        </p:txBody>
      </p:sp>
      <p:sp>
        <p:nvSpPr>
          <p:cNvPr id="3" name="Platshållare för innehåll 2"/>
          <p:cNvSpPr>
            <a:spLocks noGrp="1"/>
          </p:cNvSpPr>
          <p:nvPr>
            <p:ph sz="quarter" idx="1"/>
          </p:nvPr>
        </p:nvSpPr>
        <p:spPr/>
        <p:txBody>
          <a:bodyPr>
            <a:normAutofit/>
          </a:bodyPr>
          <a:lstStyle/>
          <a:p>
            <a:r>
              <a:rPr lang="en-US" dirty="0" smtClean="0"/>
              <a:t>Quality of recovery 15 (QoR-15) </a:t>
            </a:r>
            <a:r>
              <a:rPr lang="en-US" dirty="0" err="1" smtClean="0"/>
              <a:t>utvecklades</a:t>
            </a:r>
            <a:r>
              <a:rPr lang="en-US" dirty="0" smtClean="0"/>
              <a:t> </a:t>
            </a:r>
            <a:r>
              <a:rPr lang="en-US" dirty="0" err="1" smtClean="0"/>
              <a:t>för</a:t>
            </a:r>
            <a:r>
              <a:rPr lang="en-US" dirty="0" smtClean="0"/>
              <a:t> </a:t>
            </a:r>
            <a:r>
              <a:rPr lang="en-US" dirty="0" err="1" smtClean="0"/>
              <a:t>att</a:t>
            </a:r>
            <a:r>
              <a:rPr lang="en-US" dirty="0" smtClean="0"/>
              <a:t> </a:t>
            </a:r>
            <a:r>
              <a:rPr lang="en-US" dirty="0" err="1" smtClean="0"/>
              <a:t>förenkla</a:t>
            </a:r>
            <a:r>
              <a:rPr lang="en-US" dirty="0" smtClean="0"/>
              <a:t> </a:t>
            </a:r>
            <a:r>
              <a:rPr lang="en-US" dirty="0" err="1" smtClean="0"/>
              <a:t>och</a:t>
            </a:r>
            <a:r>
              <a:rPr lang="en-US" dirty="0"/>
              <a:t> </a:t>
            </a:r>
            <a:r>
              <a:rPr lang="en-US" dirty="0" err="1" smtClean="0"/>
              <a:t>vara</a:t>
            </a:r>
            <a:r>
              <a:rPr lang="en-US" dirty="0" smtClean="0"/>
              <a:t> </a:t>
            </a:r>
            <a:r>
              <a:rPr lang="en-US" dirty="0" err="1" smtClean="0"/>
              <a:t>mer</a:t>
            </a:r>
            <a:r>
              <a:rPr lang="en-US" dirty="0" smtClean="0"/>
              <a:t> </a:t>
            </a:r>
            <a:r>
              <a:rPr lang="en-US" dirty="0" err="1" smtClean="0"/>
              <a:t>användarvänligt</a:t>
            </a:r>
            <a:r>
              <a:rPr lang="en-US" dirty="0" smtClean="0"/>
              <a:t> utan </a:t>
            </a:r>
            <a:r>
              <a:rPr lang="en-US" dirty="0" err="1" smtClean="0"/>
              <a:t>att</a:t>
            </a:r>
            <a:r>
              <a:rPr lang="en-US" dirty="0" smtClean="0"/>
              <a:t> </a:t>
            </a:r>
            <a:r>
              <a:rPr lang="en-US" dirty="0" err="1" smtClean="0"/>
              <a:t>minska</a:t>
            </a:r>
            <a:r>
              <a:rPr lang="en-US" dirty="0" smtClean="0"/>
              <a:t> </a:t>
            </a:r>
            <a:r>
              <a:rPr lang="en-US" dirty="0" err="1" smtClean="0"/>
              <a:t>validiteten</a:t>
            </a:r>
            <a:r>
              <a:rPr lang="en-US" dirty="0"/>
              <a:t>.</a:t>
            </a:r>
            <a:endParaRPr lang="en-US" dirty="0" smtClean="0"/>
          </a:p>
          <a:p>
            <a:endParaRPr lang="en-US" dirty="0" smtClean="0"/>
          </a:p>
          <a:p>
            <a:r>
              <a:rPr lang="en-US" dirty="0" smtClean="0"/>
              <a:t>QoR-15 </a:t>
            </a:r>
            <a:r>
              <a:rPr lang="en-US" dirty="0" err="1" smtClean="0"/>
              <a:t>orginal-instrumentet</a:t>
            </a:r>
            <a:r>
              <a:rPr lang="en-US" dirty="0" smtClean="0"/>
              <a:t> </a:t>
            </a:r>
            <a:r>
              <a:rPr lang="en-US" dirty="0" err="1" smtClean="0"/>
              <a:t>har</a:t>
            </a:r>
            <a:r>
              <a:rPr lang="en-US" dirty="0" smtClean="0"/>
              <a:t> </a:t>
            </a:r>
            <a:r>
              <a:rPr lang="en-US" dirty="0" err="1" smtClean="0"/>
              <a:t>visat</a:t>
            </a:r>
            <a:r>
              <a:rPr lang="en-US" dirty="0" smtClean="0"/>
              <a:t> sig </a:t>
            </a:r>
            <a:r>
              <a:rPr lang="en-US" dirty="0" err="1" smtClean="0"/>
              <a:t>fungera</a:t>
            </a:r>
            <a:r>
              <a:rPr lang="en-US" dirty="0" smtClean="0"/>
              <a:t> </a:t>
            </a:r>
            <a:r>
              <a:rPr lang="en-US" dirty="0" err="1" smtClean="0"/>
              <a:t>väl</a:t>
            </a:r>
            <a:r>
              <a:rPr lang="en-US" dirty="0" smtClean="0"/>
              <a:t> </a:t>
            </a:r>
            <a:r>
              <a:rPr lang="en-US" dirty="0" err="1" smtClean="0"/>
              <a:t>inom</a:t>
            </a:r>
            <a:r>
              <a:rPr lang="en-US" dirty="0" smtClean="0"/>
              <a:t> </a:t>
            </a:r>
            <a:r>
              <a:rPr lang="en-US" dirty="0" err="1" smtClean="0"/>
              <a:t>alla</a:t>
            </a:r>
            <a:r>
              <a:rPr lang="en-US" dirty="0" smtClean="0"/>
              <a:t> </a:t>
            </a:r>
            <a:r>
              <a:rPr lang="en-US" dirty="0" err="1" smtClean="0"/>
              <a:t>delar</a:t>
            </a:r>
            <a:r>
              <a:rPr lang="en-US" dirty="0" smtClean="0"/>
              <a:t> </a:t>
            </a:r>
            <a:r>
              <a:rPr lang="en-US" dirty="0" err="1" smtClean="0"/>
              <a:t>av</a:t>
            </a:r>
            <a:r>
              <a:rPr lang="en-US" dirty="0" smtClean="0"/>
              <a:t> </a:t>
            </a:r>
            <a:r>
              <a:rPr lang="en-US" dirty="0" err="1" smtClean="0"/>
              <a:t>postoperativ</a:t>
            </a:r>
            <a:r>
              <a:rPr lang="en-US" dirty="0" smtClean="0"/>
              <a:t> </a:t>
            </a:r>
            <a:r>
              <a:rPr lang="en-US" dirty="0" err="1" smtClean="0"/>
              <a:t>återhämtning</a:t>
            </a:r>
            <a:r>
              <a:rPr lang="en-US" dirty="0" smtClean="0"/>
              <a:t>. </a:t>
            </a:r>
          </a:p>
          <a:p>
            <a:pPr marL="0" indent="0">
              <a:buNone/>
            </a:pPr>
            <a:endParaRPr lang="en-US" dirty="0"/>
          </a:p>
        </p:txBody>
      </p:sp>
    </p:spTree>
    <p:extLst>
      <p:ext uri="{BB962C8B-B14F-4D97-AF65-F5344CB8AC3E}">
        <p14:creationId xmlns:p14="http://schemas.microsoft.com/office/powerpoint/2010/main" val="366390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QoR-15, 5 domäner</a:t>
            </a:r>
            <a:endParaRPr lang="sv-SE" dirty="0"/>
          </a:p>
        </p:txBody>
      </p:sp>
      <p:sp>
        <p:nvSpPr>
          <p:cNvPr id="3" name="Platshållare för innehåll 2"/>
          <p:cNvSpPr>
            <a:spLocks noGrp="1"/>
          </p:cNvSpPr>
          <p:nvPr>
            <p:ph sz="quarter" idx="1"/>
          </p:nvPr>
        </p:nvSpPr>
        <p:spPr/>
        <p:txBody>
          <a:bodyPr>
            <a:normAutofit/>
          </a:bodyPr>
          <a:lstStyle/>
          <a:p>
            <a:pPr marL="0" indent="0">
              <a:buNone/>
            </a:pPr>
            <a:r>
              <a:rPr lang="en-US" dirty="0"/>
              <a:t>QoR-15 </a:t>
            </a:r>
            <a:r>
              <a:rPr lang="en-US" dirty="0" smtClean="0"/>
              <a:t>mäter </a:t>
            </a:r>
            <a:r>
              <a:rPr lang="en-US" dirty="0" err="1" smtClean="0"/>
              <a:t>dimensionen</a:t>
            </a:r>
            <a:r>
              <a:rPr lang="en-US" dirty="0" smtClean="0"/>
              <a:t> ‘</a:t>
            </a:r>
            <a:r>
              <a:rPr lang="en-US" dirty="0" err="1" smtClean="0"/>
              <a:t>kvalitet</a:t>
            </a:r>
            <a:r>
              <a:rPr lang="en-US" dirty="0" smtClean="0"/>
              <a:t> </a:t>
            </a:r>
            <a:r>
              <a:rPr lang="en-US" dirty="0" err="1" smtClean="0"/>
              <a:t>på</a:t>
            </a:r>
            <a:r>
              <a:rPr lang="en-US" dirty="0" smtClean="0"/>
              <a:t> </a:t>
            </a:r>
            <a:r>
              <a:rPr lang="en-US" dirty="0" err="1" smtClean="0"/>
              <a:t>återhämtning</a:t>
            </a:r>
            <a:r>
              <a:rPr lang="en-US" dirty="0" smtClean="0"/>
              <a:t>’ </a:t>
            </a:r>
            <a:r>
              <a:rPr lang="en-US" dirty="0" err="1" smtClean="0"/>
              <a:t>och</a:t>
            </a:r>
            <a:r>
              <a:rPr lang="en-US" dirty="0" smtClean="0"/>
              <a:t> </a:t>
            </a:r>
            <a:r>
              <a:rPr lang="en-US" dirty="0" err="1" smtClean="0"/>
              <a:t>delas</a:t>
            </a:r>
            <a:r>
              <a:rPr lang="en-US" dirty="0" smtClean="0"/>
              <a:t> in i fem </a:t>
            </a:r>
            <a:r>
              <a:rPr lang="en-US" dirty="0" err="1" smtClean="0"/>
              <a:t>domäner</a:t>
            </a:r>
            <a:endParaRPr lang="en-US" dirty="0" smtClean="0"/>
          </a:p>
          <a:p>
            <a:r>
              <a:rPr lang="en-US" dirty="0" err="1"/>
              <a:t>S</a:t>
            </a:r>
            <a:r>
              <a:rPr lang="en-US" dirty="0" err="1" smtClean="0"/>
              <a:t>märta</a:t>
            </a:r>
            <a:endParaRPr lang="en-US" dirty="0" smtClean="0"/>
          </a:p>
          <a:p>
            <a:r>
              <a:rPr lang="en-US" dirty="0" err="1" smtClean="0"/>
              <a:t>Fysiskt</a:t>
            </a:r>
            <a:r>
              <a:rPr lang="en-US" dirty="0" smtClean="0"/>
              <a:t> </a:t>
            </a:r>
            <a:r>
              <a:rPr lang="en-US" dirty="0" err="1" smtClean="0"/>
              <a:t>välmående</a:t>
            </a:r>
            <a:endParaRPr lang="en-US" dirty="0" smtClean="0"/>
          </a:p>
          <a:p>
            <a:r>
              <a:rPr lang="en-US" dirty="0" err="1" smtClean="0"/>
              <a:t>Fysiskt</a:t>
            </a:r>
            <a:r>
              <a:rPr lang="en-US" dirty="0" smtClean="0"/>
              <a:t> </a:t>
            </a:r>
            <a:r>
              <a:rPr lang="en-US" dirty="0" err="1" smtClean="0"/>
              <a:t>oberoende</a:t>
            </a:r>
            <a:endParaRPr lang="en-US" dirty="0" smtClean="0"/>
          </a:p>
          <a:p>
            <a:r>
              <a:rPr lang="en-US" dirty="0" err="1" smtClean="0"/>
              <a:t>Psykisk</a:t>
            </a:r>
            <a:r>
              <a:rPr lang="en-US" dirty="0" smtClean="0"/>
              <a:t> </a:t>
            </a:r>
            <a:r>
              <a:rPr lang="en-US" dirty="0" err="1" smtClean="0"/>
              <a:t>stöd</a:t>
            </a:r>
            <a:endParaRPr lang="en-US" dirty="0" smtClean="0"/>
          </a:p>
          <a:p>
            <a:r>
              <a:rPr lang="en-US" dirty="0" err="1" smtClean="0"/>
              <a:t>Känslomässigt</a:t>
            </a:r>
            <a:r>
              <a:rPr lang="en-US" dirty="0" smtClean="0"/>
              <a:t>  status</a:t>
            </a:r>
          </a:p>
          <a:p>
            <a:endParaRPr lang="en-US" dirty="0"/>
          </a:p>
          <a:p>
            <a:r>
              <a:rPr lang="en-US" dirty="0" smtClean="0"/>
              <a:t>15 </a:t>
            </a:r>
            <a:r>
              <a:rPr lang="en-US" dirty="0" err="1" smtClean="0"/>
              <a:t>frågor</a:t>
            </a:r>
            <a:r>
              <a:rPr lang="en-US" dirty="0" smtClean="0"/>
              <a:t> </a:t>
            </a:r>
          </a:p>
          <a:p>
            <a:r>
              <a:rPr lang="en-US" dirty="0" err="1" smtClean="0"/>
              <a:t>poängskala</a:t>
            </a:r>
            <a:r>
              <a:rPr lang="en-US" dirty="0" smtClean="0"/>
              <a:t> </a:t>
            </a:r>
            <a:r>
              <a:rPr lang="en-US" dirty="0"/>
              <a:t>0-150 </a:t>
            </a:r>
            <a:endParaRPr lang="en-US" dirty="0" smtClean="0"/>
          </a:p>
          <a:p>
            <a:r>
              <a:rPr lang="en-US" dirty="0" err="1" smtClean="0"/>
              <a:t>Höga</a:t>
            </a:r>
            <a:r>
              <a:rPr lang="en-US" dirty="0" smtClean="0"/>
              <a:t> </a:t>
            </a:r>
            <a:r>
              <a:rPr lang="en-US" dirty="0" err="1" smtClean="0"/>
              <a:t>poäng</a:t>
            </a:r>
            <a:r>
              <a:rPr lang="en-US" dirty="0" smtClean="0"/>
              <a:t> </a:t>
            </a:r>
            <a:r>
              <a:rPr lang="en-US" dirty="0" err="1" smtClean="0"/>
              <a:t>indikerar</a:t>
            </a:r>
            <a:r>
              <a:rPr lang="en-US" dirty="0" smtClean="0"/>
              <a:t> bra </a:t>
            </a:r>
            <a:r>
              <a:rPr lang="en-US" dirty="0" err="1" smtClean="0"/>
              <a:t>återhämtning</a:t>
            </a:r>
            <a:endParaRPr lang="sv-SE" dirty="0"/>
          </a:p>
        </p:txBody>
      </p:sp>
    </p:spTree>
    <p:extLst>
      <p:ext uri="{BB962C8B-B14F-4D97-AF65-F5344CB8AC3E}">
        <p14:creationId xmlns:p14="http://schemas.microsoft.com/office/powerpoint/2010/main" val="818475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Syfte</a:t>
            </a:r>
            <a:endParaRPr lang="sv-SE" dirty="0"/>
          </a:p>
        </p:txBody>
      </p:sp>
      <p:sp>
        <p:nvSpPr>
          <p:cNvPr id="3" name="Platshållare för innehåll 2"/>
          <p:cNvSpPr>
            <a:spLocks noGrp="1"/>
          </p:cNvSpPr>
          <p:nvPr>
            <p:ph sz="quarter" idx="1"/>
          </p:nvPr>
        </p:nvSpPr>
        <p:spPr/>
        <p:txBody>
          <a:bodyPr>
            <a:normAutofit/>
          </a:bodyPr>
          <a:lstStyle/>
          <a:p>
            <a:r>
              <a:rPr lang="en-US" dirty="0" err="1" smtClean="0"/>
              <a:t>Att</a:t>
            </a:r>
            <a:r>
              <a:rPr lang="en-US" dirty="0" smtClean="0"/>
              <a:t> </a:t>
            </a:r>
            <a:r>
              <a:rPr lang="en-US" dirty="0" err="1" smtClean="0"/>
              <a:t>översätta</a:t>
            </a:r>
            <a:r>
              <a:rPr lang="en-US" dirty="0" smtClean="0"/>
              <a:t>, </a:t>
            </a:r>
            <a:r>
              <a:rPr lang="en-US" dirty="0" err="1" smtClean="0"/>
              <a:t>anpassa</a:t>
            </a:r>
            <a:r>
              <a:rPr lang="en-US" dirty="0" smtClean="0"/>
              <a:t> </a:t>
            </a:r>
            <a:r>
              <a:rPr lang="en-US" dirty="0" err="1" smtClean="0"/>
              <a:t>och</a:t>
            </a:r>
            <a:r>
              <a:rPr lang="en-US" dirty="0" smtClean="0"/>
              <a:t> </a:t>
            </a:r>
            <a:r>
              <a:rPr lang="en-US" dirty="0" err="1" smtClean="0"/>
              <a:t>validera</a:t>
            </a:r>
            <a:r>
              <a:rPr lang="en-US" dirty="0" smtClean="0"/>
              <a:t> QoR-15 till </a:t>
            </a:r>
            <a:r>
              <a:rPr lang="en-US" dirty="0" err="1" smtClean="0"/>
              <a:t>svenska</a:t>
            </a:r>
            <a:r>
              <a:rPr lang="en-US" dirty="0" smtClean="0"/>
              <a:t> </a:t>
            </a:r>
            <a:r>
              <a:rPr lang="en-US" dirty="0" err="1" smtClean="0"/>
              <a:t>förhållanden</a:t>
            </a:r>
            <a:endParaRPr lang="en-US" dirty="0"/>
          </a:p>
          <a:p>
            <a:endParaRPr lang="en-US" dirty="0"/>
          </a:p>
          <a:p>
            <a:pPr marL="0" indent="0">
              <a:buNone/>
            </a:pPr>
            <a:endParaRPr lang="en-US" dirty="0" smtClean="0"/>
          </a:p>
          <a:p>
            <a:r>
              <a:rPr lang="en-US" dirty="0" err="1" smtClean="0"/>
              <a:t>Hypotesen</a:t>
            </a:r>
            <a:r>
              <a:rPr lang="en-US" dirty="0" smtClean="0"/>
              <a:t> </a:t>
            </a:r>
            <a:r>
              <a:rPr lang="en-US" dirty="0" err="1" smtClean="0"/>
              <a:t>var</a:t>
            </a:r>
            <a:r>
              <a:rPr lang="en-US" dirty="0" smtClean="0"/>
              <a:t> </a:t>
            </a:r>
            <a:r>
              <a:rPr lang="en-US" dirty="0" err="1" smtClean="0"/>
              <a:t>att</a:t>
            </a:r>
            <a:r>
              <a:rPr lang="en-US" dirty="0" smtClean="0"/>
              <a:t> </a:t>
            </a:r>
            <a:r>
              <a:rPr lang="en-US" dirty="0" err="1" smtClean="0"/>
              <a:t>det</a:t>
            </a:r>
            <a:r>
              <a:rPr lang="en-US" dirty="0" smtClean="0"/>
              <a:t> </a:t>
            </a:r>
            <a:r>
              <a:rPr lang="en-US" dirty="0" err="1" smtClean="0"/>
              <a:t>Svenska</a:t>
            </a:r>
            <a:r>
              <a:rPr lang="en-US" dirty="0" smtClean="0"/>
              <a:t> </a:t>
            </a:r>
            <a:r>
              <a:rPr lang="en-US" dirty="0" err="1" smtClean="0"/>
              <a:t>instumentet</a:t>
            </a:r>
            <a:r>
              <a:rPr lang="en-US" dirty="0" smtClean="0"/>
              <a:t> </a:t>
            </a:r>
            <a:r>
              <a:rPr lang="en-US" dirty="0" err="1" smtClean="0"/>
              <a:t>har</a:t>
            </a:r>
            <a:r>
              <a:rPr lang="en-US" dirty="0" smtClean="0"/>
              <a:t> </a:t>
            </a:r>
            <a:r>
              <a:rPr lang="en-US" dirty="0" err="1" smtClean="0"/>
              <a:t>en</a:t>
            </a:r>
            <a:r>
              <a:rPr lang="en-US" dirty="0" smtClean="0"/>
              <a:t> </a:t>
            </a:r>
            <a:r>
              <a:rPr lang="en-US" dirty="0" err="1" smtClean="0"/>
              <a:t>jämförbar</a:t>
            </a:r>
            <a:r>
              <a:rPr lang="en-US" dirty="0" smtClean="0"/>
              <a:t> </a:t>
            </a:r>
            <a:r>
              <a:rPr lang="en-US" dirty="0" err="1" smtClean="0"/>
              <a:t>validitet</a:t>
            </a:r>
            <a:r>
              <a:rPr lang="en-US" dirty="0" smtClean="0"/>
              <a:t> </a:t>
            </a:r>
            <a:r>
              <a:rPr lang="sv-SE" dirty="0" smtClean="0"/>
              <a:t>som original instrumentet på Engelska.</a:t>
            </a:r>
            <a:endParaRPr lang="sv-SE" dirty="0"/>
          </a:p>
          <a:p>
            <a:endParaRPr lang="sv-SE" dirty="0"/>
          </a:p>
          <a:p>
            <a:endParaRPr lang="sv-SE" dirty="0"/>
          </a:p>
        </p:txBody>
      </p:sp>
    </p:spTree>
    <p:extLst>
      <p:ext uri="{BB962C8B-B14F-4D97-AF65-F5344CB8AC3E}">
        <p14:creationId xmlns:p14="http://schemas.microsoft.com/office/powerpoint/2010/main" val="140831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b="1" dirty="0" err="1" smtClean="0"/>
              <a:t>Metod</a:t>
            </a:r>
            <a:r>
              <a:rPr lang="sv-SE" dirty="0"/>
              <a:t/>
            </a:r>
            <a:br>
              <a:rPr lang="sv-SE" dirty="0"/>
            </a:br>
            <a:endParaRPr lang="sv-SE" dirty="0"/>
          </a:p>
        </p:txBody>
      </p:sp>
      <p:sp>
        <p:nvSpPr>
          <p:cNvPr id="3" name="Platshållare för innehåll 2"/>
          <p:cNvSpPr>
            <a:spLocks noGrp="1"/>
          </p:cNvSpPr>
          <p:nvPr>
            <p:ph sz="quarter" idx="1"/>
          </p:nvPr>
        </p:nvSpPr>
        <p:spPr/>
        <p:txBody>
          <a:bodyPr>
            <a:normAutofit fontScale="85000" lnSpcReduction="10000"/>
          </a:bodyPr>
          <a:lstStyle/>
          <a:p>
            <a:pPr marL="0" indent="0">
              <a:buNone/>
            </a:pPr>
            <a:r>
              <a:rPr lang="en-US" b="1" dirty="0" err="1" smtClean="0"/>
              <a:t>Översättning</a:t>
            </a:r>
            <a:r>
              <a:rPr lang="en-US" b="1" dirty="0" smtClean="0"/>
              <a:t> </a:t>
            </a:r>
            <a:r>
              <a:rPr lang="en-US" b="1" dirty="0" err="1" smtClean="0"/>
              <a:t>och</a:t>
            </a:r>
            <a:r>
              <a:rPr lang="en-US" b="1" dirty="0" smtClean="0"/>
              <a:t> </a:t>
            </a:r>
            <a:r>
              <a:rPr lang="en-US" b="1" dirty="0" err="1" smtClean="0"/>
              <a:t>kulturell</a:t>
            </a:r>
            <a:r>
              <a:rPr lang="en-US" b="1" dirty="0" smtClean="0"/>
              <a:t> </a:t>
            </a:r>
            <a:r>
              <a:rPr lang="en-US" b="1" dirty="0" err="1" smtClean="0"/>
              <a:t>anpassning</a:t>
            </a:r>
            <a:endParaRPr lang="en-US" b="1" dirty="0" smtClean="0"/>
          </a:p>
          <a:p>
            <a:pPr marL="0" indent="0">
              <a:buNone/>
            </a:pPr>
            <a:endParaRPr lang="sv-SE" dirty="0"/>
          </a:p>
          <a:p>
            <a:pPr fontAlgn="base"/>
            <a:r>
              <a:rPr lang="en-US" dirty="0" smtClean="0"/>
              <a:t>‘</a:t>
            </a:r>
            <a:r>
              <a:rPr lang="en-US" dirty="0"/>
              <a:t>F</a:t>
            </a:r>
            <a:r>
              <a:rPr lang="en-US" dirty="0" smtClean="0"/>
              <a:t>orward </a:t>
            </a:r>
            <a:r>
              <a:rPr lang="en-US" dirty="0"/>
              <a:t>and back </a:t>
            </a:r>
            <a:r>
              <a:rPr lang="en-US" dirty="0" smtClean="0"/>
              <a:t>translation’ </a:t>
            </a:r>
            <a:r>
              <a:rPr lang="en-US" dirty="0" err="1" smtClean="0"/>
              <a:t>enligt</a:t>
            </a:r>
            <a:r>
              <a:rPr lang="en-US" dirty="0" smtClean="0"/>
              <a:t> WHO’s </a:t>
            </a:r>
            <a:r>
              <a:rPr lang="en-US" dirty="0"/>
              <a:t>Process of translation and adaptation of instruments</a:t>
            </a:r>
            <a:r>
              <a:rPr lang="en-US" dirty="0" smtClean="0"/>
              <a:t>. </a:t>
            </a:r>
          </a:p>
          <a:p>
            <a:pPr fontAlgn="base"/>
            <a:endParaRPr lang="en-US" dirty="0" smtClean="0"/>
          </a:p>
          <a:p>
            <a:pPr fontAlgn="base"/>
            <a:r>
              <a:rPr lang="en-US" dirty="0" err="1" smtClean="0"/>
              <a:t>Pilottestades</a:t>
            </a:r>
            <a:r>
              <a:rPr lang="en-US" dirty="0" smtClean="0"/>
              <a:t> i </a:t>
            </a:r>
            <a:r>
              <a:rPr lang="en-US" dirty="0" err="1" smtClean="0"/>
              <a:t>en</a:t>
            </a:r>
            <a:r>
              <a:rPr lang="en-US" dirty="0" smtClean="0"/>
              <a:t> </a:t>
            </a:r>
            <a:r>
              <a:rPr lang="en-US" dirty="0" err="1" smtClean="0"/>
              <a:t>grupp</a:t>
            </a:r>
            <a:r>
              <a:rPr lang="en-US" dirty="0" smtClean="0"/>
              <a:t> </a:t>
            </a:r>
            <a:r>
              <a:rPr lang="en-US" dirty="0" err="1" smtClean="0"/>
              <a:t>av</a:t>
            </a:r>
            <a:r>
              <a:rPr lang="en-US" dirty="0" smtClean="0"/>
              <a:t> </a:t>
            </a:r>
            <a:r>
              <a:rPr lang="en-US" dirty="0" err="1" smtClean="0"/>
              <a:t>patienter</a:t>
            </a:r>
            <a:r>
              <a:rPr lang="en-US" dirty="0" smtClean="0"/>
              <a:t> </a:t>
            </a:r>
            <a:r>
              <a:rPr lang="en-US" dirty="0" err="1" smtClean="0"/>
              <a:t>och</a:t>
            </a:r>
            <a:r>
              <a:rPr lang="en-US" dirty="0" smtClean="0"/>
              <a:t> </a:t>
            </a:r>
            <a:r>
              <a:rPr lang="en-US" dirty="0" err="1" smtClean="0"/>
              <a:t>en</a:t>
            </a:r>
            <a:r>
              <a:rPr lang="en-US" dirty="0" smtClean="0"/>
              <a:t> </a:t>
            </a:r>
            <a:r>
              <a:rPr lang="en-US" dirty="0" err="1" smtClean="0"/>
              <a:t>expertgrupp</a:t>
            </a:r>
            <a:r>
              <a:rPr lang="en-US" dirty="0" smtClean="0"/>
              <a:t> </a:t>
            </a:r>
            <a:r>
              <a:rPr lang="en-US" dirty="0" err="1" smtClean="0"/>
              <a:t>sjuksköterskor</a:t>
            </a:r>
            <a:r>
              <a:rPr lang="en-US" dirty="0" smtClean="0"/>
              <a:t> med </a:t>
            </a:r>
            <a:r>
              <a:rPr lang="en-US" dirty="0" err="1" smtClean="0"/>
              <a:t>erfarenhet</a:t>
            </a:r>
            <a:r>
              <a:rPr lang="en-US" dirty="0" smtClean="0"/>
              <a:t> </a:t>
            </a:r>
            <a:r>
              <a:rPr lang="en-US" dirty="0" err="1" smtClean="0"/>
              <a:t>av</a:t>
            </a:r>
            <a:r>
              <a:rPr lang="en-US" dirty="0" smtClean="0"/>
              <a:t> </a:t>
            </a:r>
            <a:r>
              <a:rPr lang="en-US" dirty="0" err="1" smtClean="0"/>
              <a:t>postoperativ</a:t>
            </a:r>
            <a:r>
              <a:rPr lang="en-US" dirty="0" smtClean="0"/>
              <a:t>.</a:t>
            </a:r>
          </a:p>
          <a:p>
            <a:pPr fontAlgn="base"/>
            <a:endParaRPr lang="en-US" dirty="0" smtClean="0"/>
          </a:p>
          <a:p>
            <a:pPr fontAlgn="base"/>
            <a:r>
              <a:rPr lang="en-US" dirty="0" err="1" smtClean="0"/>
              <a:t>Var</a:t>
            </a:r>
            <a:r>
              <a:rPr lang="en-US" dirty="0" smtClean="0"/>
              <a:t> </a:t>
            </a:r>
            <a:r>
              <a:rPr lang="en-US" dirty="0" err="1" smtClean="0"/>
              <a:t>instrumentet</a:t>
            </a:r>
            <a:r>
              <a:rPr lang="en-US" dirty="0" smtClean="0"/>
              <a:t> </a:t>
            </a:r>
            <a:r>
              <a:rPr lang="en-US" dirty="0" err="1" smtClean="0"/>
              <a:t>var</a:t>
            </a:r>
            <a:r>
              <a:rPr lang="en-US" dirty="0" smtClean="0"/>
              <a:t> </a:t>
            </a:r>
            <a:r>
              <a:rPr lang="en-US" dirty="0" err="1" smtClean="0"/>
              <a:t>lätt</a:t>
            </a:r>
            <a:r>
              <a:rPr lang="en-US" dirty="0" smtClean="0"/>
              <a:t> </a:t>
            </a:r>
            <a:r>
              <a:rPr lang="en-US" dirty="0" err="1" smtClean="0"/>
              <a:t>att</a:t>
            </a:r>
            <a:r>
              <a:rPr lang="en-US" dirty="0" smtClean="0"/>
              <a:t> </a:t>
            </a:r>
            <a:r>
              <a:rPr lang="en-US" dirty="0" err="1" smtClean="0"/>
              <a:t>förstå</a:t>
            </a:r>
            <a:r>
              <a:rPr lang="en-US" dirty="0" smtClean="0"/>
              <a:t>, </a:t>
            </a:r>
            <a:r>
              <a:rPr lang="en-US" dirty="0" err="1" smtClean="0"/>
              <a:t>finns</a:t>
            </a:r>
            <a:r>
              <a:rPr lang="en-US" dirty="0" smtClean="0"/>
              <a:t> </a:t>
            </a:r>
            <a:r>
              <a:rPr lang="en-US" dirty="0" err="1" smtClean="0"/>
              <a:t>andra</a:t>
            </a:r>
            <a:r>
              <a:rPr lang="en-US" dirty="0" smtClean="0"/>
              <a:t> </a:t>
            </a:r>
            <a:r>
              <a:rPr lang="en-US" dirty="0" err="1" smtClean="0"/>
              <a:t>förslag</a:t>
            </a:r>
            <a:r>
              <a:rPr lang="en-US" dirty="0" smtClean="0"/>
              <a:t>?</a:t>
            </a:r>
          </a:p>
          <a:p>
            <a:pPr fontAlgn="base"/>
            <a:endParaRPr lang="en-US" dirty="0" smtClean="0"/>
          </a:p>
          <a:p>
            <a:r>
              <a:rPr lang="en-US" dirty="0" err="1" smtClean="0"/>
              <a:t>Minsta</a:t>
            </a:r>
            <a:r>
              <a:rPr lang="en-US" dirty="0" smtClean="0"/>
              <a:t> ‘inter-rater agreement’ i </a:t>
            </a:r>
            <a:r>
              <a:rPr lang="en-US" dirty="0" err="1" smtClean="0"/>
              <a:t>grupperna</a:t>
            </a:r>
            <a:r>
              <a:rPr lang="en-US" dirty="0" smtClean="0"/>
              <a:t> 80 % </a:t>
            </a:r>
          </a:p>
          <a:p>
            <a:endParaRPr lang="en-US" dirty="0" smtClean="0"/>
          </a:p>
          <a:p>
            <a:r>
              <a:rPr lang="en-US" dirty="0" smtClean="0"/>
              <a:t>Vid </a:t>
            </a:r>
            <a:r>
              <a:rPr lang="en-US" dirty="0" err="1" smtClean="0"/>
              <a:t>uppfyllande</a:t>
            </a:r>
            <a:r>
              <a:rPr lang="en-US" dirty="0" smtClean="0"/>
              <a:t> </a:t>
            </a:r>
            <a:r>
              <a:rPr lang="en-US" dirty="0" err="1" smtClean="0"/>
              <a:t>av</a:t>
            </a:r>
            <a:r>
              <a:rPr lang="en-US" dirty="0" smtClean="0"/>
              <a:t> </a:t>
            </a:r>
            <a:r>
              <a:rPr lang="en-US" dirty="0" err="1" smtClean="0"/>
              <a:t>kriteriet</a:t>
            </a:r>
            <a:r>
              <a:rPr lang="en-US" dirty="0" smtClean="0"/>
              <a:t> </a:t>
            </a:r>
            <a:r>
              <a:rPr lang="en-US" dirty="0" err="1" smtClean="0"/>
              <a:t>beslut</a:t>
            </a:r>
            <a:r>
              <a:rPr lang="en-US" dirty="0" smtClean="0"/>
              <a:t> om </a:t>
            </a:r>
            <a:r>
              <a:rPr lang="en-US" dirty="0" err="1" smtClean="0"/>
              <a:t>en</a:t>
            </a:r>
            <a:r>
              <a:rPr lang="en-US" dirty="0" smtClean="0"/>
              <a:t>  </a:t>
            </a:r>
            <a:r>
              <a:rPr lang="en-US" dirty="0" err="1" smtClean="0"/>
              <a:t>slutlig</a:t>
            </a:r>
            <a:r>
              <a:rPr lang="en-US" dirty="0" smtClean="0"/>
              <a:t> version </a:t>
            </a:r>
            <a:r>
              <a:rPr lang="en-US" dirty="0" err="1" smtClean="0"/>
              <a:t>av</a:t>
            </a:r>
            <a:r>
              <a:rPr lang="en-US" dirty="0" smtClean="0"/>
              <a:t> QoR-15swe</a:t>
            </a:r>
            <a:endParaRPr lang="sv-SE" dirty="0"/>
          </a:p>
        </p:txBody>
      </p:sp>
    </p:spTree>
    <p:extLst>
      <p:ext uri="{BB962C8B-B14F-4D97-AF65-F5344CB8AC3E}">
        <p14:creationId xmlns:p14="http://schemas.microsoft.com/office/powerpoint/2010/main" val="137836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b="1" dirty="0" err="1" smtClean="0"/>
              <a:t>Inklusion</a:t>
            </a:r>
            <a:r>
              <a:rPr lang="sv-SE" dirty="0"/>
              <a:t/>
            </a:r>
            <a:br>
              <a:rPr lang="sv-SE" dirty="0"/>
            </a:br>
            <a:endParaRPr lang="sv-SE" dirty="0"/>
          </a:p>
        </p:txBody>
      </p:sp>
      <p:sp>
        <p:nvSpPr>
          <p:cNvPr id="3" name="Platshållare för innehåll 2"/>
          <p:cNvSpPr>
            <a:spLocks noGrp="1"/>
          </p:cNvSpPr>
          <p:nvPr>
            <p:ph sz="quarter" idx="1"/>
          </p:nvPr>
        </p:nvSpPr>
        <p:spPr/>
        <p:txBody>
          <a:bodyPr>
            <a:normAutofit/>
          </a:bodyPr>
          <a:lstStyle/>
          <a:p>
            <a:r>
              <a:rPr lang="en-US" dirty="0" err="1" smtClean="0"/>
              <a:t>Etiskt</a:t>
            </a:r>
            <a:r>
              <a:rPr lang="en-US" dirty="0" smtClean="0"/>
              <a:t> </a:t>
            </a:r>
            <a:r>
              <a:rPr lang="en-US" dirty="0" err="1" smtClean="0"/>
              <a:t>godkännande</a:t>
            </a:r>
            <a:endParaRPr lang="en-US" dirty="0" smtClean="0"/>
          </a:p>
          <a:p>
            <a:r>
              <a:rPr lang="en-US" dirty="0" err="1" smtClean="0"/>
              <a:t>Vuxna</a:t>
            </a:r>
            <a:r>
              <a:rPr lang="en-US" dirty="0" smtClean="0"/>
              <a:t>, &gt;18 </a:t>
            </a:r>
            <a:r>
              <a:rPr lang="en-US" dirty="0" err="1" smtClean="0"/>
              <a:t>år</a:t>
            </a:r>
            <a:endParaRPr lang="en-US" dirty="0" smtClean="0"/>
          </a:p>
          <a:p>
            <a:r>
              <a:rPr lang="en-US" dirty="0" err="1" smtClean="0"/>
              <a:t>Alla</a:t>
            </a:r>
            <a:r>
              <a:rPr lang="en-US" dirty="0" smtClean="0"/>
              <a:t> </a:t>
            </a:r>
            <a:r>
              <a:rPr lang="en-US" dirty="0" err="1" smtClean="0"/>
              <a:t>operationer</a:t>
            </a:r>
            <a:endParaRPr lang="en-US" dirty="0" smtClean="0"/>
          </a:p>
          <a:p>
            <a:r>
              <a:rPr lang="en-US" dirty="0" err="1" smtClean="0"/>
              <a:t>Generell</a:t>
            </a:r>
            <a:r>
              <a:rPr lang="en-US" dirty="0" smtClean="0"/>
              <a:t> </a:t>
            </a:r>
            <a:r>
              <a:rPr lang="en-US" dirty="0" err="1" smtClean="0"/>
              <a:t>anestesi</a:t>
            </a:r>
            <a:endParaRPr lang="en-US" dirty="0" smtClean="0"/>
          </a:p>
          <a:p>
            <a:r>
              <a:rPr lang="en-US" dirty="0" smtClean="0"/>
              <a:t>Linköping, Eskilstuna </a:t>
            </a:r>
            <a:r>
              <a:rPr lang="en-US" dirty="0" err="1" smtClean="0"/>
              <a:t>och</a:t>
            </a:r>
            <a:r>
              <a:rPr lang="en-US" dirty="0" smtClean="0"/>
              <a:t> </a:t>
            </a:r>
            <a:r>
              <a:rPr lang="en-US" dirty="0" err="1" smtClean="0"/>
              <a:t>Södertälje</a:t>
            </a:r>
            <a:r>
              <a:rPr lang="en-US" dirty="0" smtClean="0"/>
              <a:t> </a:t>
            </a:r>
          </a:p>
          <a:p>
            <a:r>
              <a:rPr lang="en-US" dirty="0" err="1"/>
              <a:t>S</a:t>
            </a:r>
            <a:r>
              <a:rPr lang="en-US" dirty="0" err="1" smtClean="0"/>
              <a:t>amtycke</a:t>
            </a:r>
            <a:endParaRPr lang="en-US" dirty="0" smtClean="0"/>
          </a:p>
          <a:p>
            <a:r>
              <a:rPr lang="en-US" dirty="0" err="1" smtClean="0"/>
              <a:t>Förstå</a:t>
            </a:r>
            <a:r>
              <a:rPr lang="en-US" dirty="0" smtClean="0"/>
              <a:t>, </a:t>
            </a:r>
            <a:r>
              <a:rPr lang="en-US" dirty="0" err="1" smtClean="0"/>
              <a:t>prata</a:t>
            </a:r>
            <a:r>
              <a:rPr lang="en-US" dirty="0" smtClean="0"/>
              <a:t> </a:t>
            </a:r>
            <a:r>
              <a:rPr lang="en-US" dirty="0" err="1" smtClean="0"/>
              <a:t>och</a:t>
            </a:r>
            <a:r>
              <a:rPr lang="en-US" dirty="0" smtClean="0"/>
              <a:t> </a:t>
            </a:r>
            <a:r>
              <a:rPr lang="en-US" dirty="0" err="1" smtClean="0"/>
              <a:t>läsa</a:t>
            </a:r>
            <a:r>
              <a:rPr lang="en-US" dirty="0" smtClean="0"/>
              <a:t> </a:t>
            </a:r>
            <a:r>
              <a:rPr lang="en-US" dirty="0" err="1" smtClean="0"/>
              <a:t>Svenska</a:t>
            </a:r>
            <a:endParaRPr lang="en-US" dirty="0" smtClean="0"/>
          </a:p>
          <a:p>
            <a:r>
              <a:rPr lang="en-US" dirty="0" err="1" smtClean="0"/>
              <a:t>Finnas</a:t>
            </a:r>
            <a:r>
              <a:rPr lang="en-US" dirty="0" smtClean="0"/>
              <a:t> </a:t>
            </a:r>
            <a:r>
              <a:rPr lang="en-US" dirty="0" err="1" smtClean="0"/>
              <a:t>tillgänglig</a:t>
            </a:r>
            <a:r>
              <a:rPr lang="en-US" dirty="0" smtClean="0"/>
              <a:t> </a:t>
            </a:r>
            <a:r>
              <a:rPr lang="en-US" dirty="0" err="1" smtClean="0"/>
              <a:t>för</a:t>
            </a:r>
            <a:r>
              <a:rPr lang="en-US" dirty="0" smtClean="0"/>
              <a:t> </a:t>
            </a:r>
            <a:r>
              <a:rPr lang="en-US" dirty="0" err="1" smtClean="0"/>
              <a:t>uppföljning</a:t>
            </a:r>
            <a:endParaRPr lang="en-US" dirty="0" smtClean="0"/>
          </a:p>
          <a:p>
            <a:r>
              <a:rPr lang="en-US" dirty="0" smtClean="0"/>
              <a:t>0700 </a:t>
            </a:r>
            <a:r>
              <a:rPr lang="en-US" dirty="0"/>
              <a:t>and 1700 </a:t>
            </a:r>
            <a:r>
              <a:rPr lang="en-US" dirty="0" err="1" smtClean="0"/>
              <a:t>veckodagar</a:t>
            </a:r>
            <a:r>
              <a:rPr lang="en-US" dirty="0" smtClean="0"/>
              <a:t> </a:t>
            </a:r>
          </a:p>
          <a:p>
            <a:endParaRPr lang="sv-SE" dirty="0"/>
          </a:p>
        </p:txBody>
      </p:sp>
    </p:spTree>
    <p:extLst>
      <p:ext uri="{BB962C8B-B14F-4D97-AF65-F5344CB8AC3E}">
        <p14:creationId xmlns:p14="http://schemas.microsoft.com/office/powerpoint/2010/main" val="39391571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b="1" dirty="0"/>
              <a:t>Data </a:t>
            </a:r>
            <a:r>
              <a:rPr lang="en-US" b="1" dirty="0" err="1" smtClean="0"/>
              <a:t>insamling</a:t>
            </a:r>
            <a:r>
              <a:rPr lang="sv-SE" dirty="0"/>
              <a:t/>
            </a:r>
            <a:br>
              <a:rPr lang="sv-SE" dirty="0"/>
            </a:br>
            <a:endParaRPr lang="sv-SE" dirty="0"/>
          </a:p>
        </p:txBody>
      </p:sp>
      <p:sp>
        <p:nvSpPr>
          <p:cNvPr id="3" name="Platshållare för innehåll 2"/>
          <p:cNvSpPr>
            <a:spLocks noGrp="1"/>
          </p:cNvSpPr>
          <p:nvPr>
            <p:ph sz="quarter" idx="1"/>
          </p:nvPr>
        </p:nvSpPr>
        <p:spPr>
          <a:xfrm>
            <a:off x="467544" y="1556792"/>
            <a:ext cx="7467600" cy="4873752"/>
          </a:xfrm>
        </p:spPr>
        <p:txBody>
          <a:bodyPr>
            <a:normAutofit/>
          </a:bodyPr>
          <a:lstStyle/>
          <a:p>
            <a:r>
              <a:rPr lang="en-US" sz="2000" dirty="0" smtClean="0"/>
              <a:t>QoR-15swe </a:t>
            </a:r>
            <a:r>
              <a:rPr lang="en-US" sz="2000" dirty="0" err="1" smtClean="0"/>
              <a:t>mättes</a:t>
            </a:r>
            <a:r>
              <a:rPr lang="en-US" sz="2000" dirty="0" smtClean="0"/>
              <a:t> vid </a:t>
            </a:r>
            <a:r>
              <a:rPr lang="en-US" sz="2000" dirty="0" err="1" smtClean="0"/>
              <a:t>tre</a:t>
            </a:r>
            <a:r>
              <a:rPr lang="en-US" sz="2000" dirty="0" smtClean="0"/>
              <a:t> </a:t>
            </a:r>
            <a:r>
              <a:rPr lang="en-US" sz="2000" dirty="0" err="1" smtClean="0"/>
              <a:t>tidpunkter</a:t>
            </a:r>
            <a:r>
              <a:rPr lang="en-US" sz="2000" dirty="0" smtClean="0"/>
              <a:t>, </a:t>
            </a:r>
            <a:r>
              <a:rPr lang="en-US" sz="2000" b="1" dirty="0" err="1" smtClean="0"/>
              <a:t>preoperativt</a:t>
            </a:r>
            <a:r>
              <a:rPr lang="en-US" sz="2000" dirty="0" smtClean="0"/>
              <a:t>, </a:t>
            </a:r>
            <a:r>
              <a:rPr lang="en-US" sz="2000" b="1" dirty="0" smtClean="0"/>
              <a:t>24</a:t>
            </a:r>
            <a:r>
              <a:rPr lang="en-US" sz="2000" dirty="0" smtClean="0"/>
              <a:t> </a:t>
            </a:r>
            <a:r>
              <a:rPr lang="en-US" sz="2000" dirty="0" err="1" smtClean="0"/>
              <a:t>och</a:t>
            </a:r>
            <a:r>
              <a:rPr lang="en-US" sz="2000" dirty="0" smtClean="0"/>
              <a:t> </a:t>
            </a:r>
            <a:r>
              <a:rPr lang="en-US" sz="2000" b="1" dirty="0"/>
              <a:t>48</a:t>
            </a:r>
            <a:r>
              <a:rPr lang="en-US" sz="2000" dirty="0"/>
              <a:t> </a:t>
            </a:r>
            <a:r>
              <a:rPr lang="sv-SE" sz="2000" dirty="0" smtClean="0"/>
              <a:t>timmar efter kirurgi.</a:t>
            </a:r>
            <a:endParaRPr lang="en-US" sz="2000" dirty="0" smtClean="0"/>
          </a:p>
          <a:p>
            <a:r>
              <a:rPr lang="en-US" sz="2000" dirty="0" err="1" smtClean="0"/>
              <a:t>Ålder</a:t>
            </a:r>
            <a:r>
              <a:rPr lang="en-US" sz="2000" dirty="0" smtClean="0"/>
              <a:t> </a:t>
            </a:r>
          </a:p>
          <a:p>
            <a:r>
              <a:rPr lang="en-US" sz="2000" dirty="0" err="1"/>
              <a:t>K</a:t>
            </a:r>
            <a:r>
              <a:rPr lang="en-US" sz="2000" dirty="0" err="1" smtClean="0"/>
              <a:t>ön</a:t>
            </a:r>
            <a:endParaRPr lang="en-US" sz="2000" dirty="0" smtClean="0"/>
          </a:p>
          <a:p>
            <a:r>
              <a:rPr lang="en-US" sz="2000" dirty="0" smtClean="0"/>
              <a:t>ASA</a:t>
            </a:r>
          </a:p>
          <a:p>
            <a:r>
              <a:rPr lang="en-US" sz="2000" dirty="0" err="1" smtClean="0"/>
              <a:t>Andra</a:t>
            </a:r>
            <a:r>
              <a:rPr lang="en-US" sz="2000" dirty="0" smtClean="0"/>
              <a:t> </a:t>
            </a:r>
            <a:r>
              <a:rPr lang="en-US" sz="2000" dirty="0" err="1" smtClean="0"/>
              <a:t>sjukdommar</a:t>
            </a:r>
            <a:r>
              <a:rPr lang="en-US" sz="2000" dirty="0" smtClean="0"/>
              <a:t> </a:t>
            </a:r>
          </a:p>
          <a:p>
            <a:r>
              <a:rPr lang="en-US" sz="2000" dirty="0" err="1" smtClean="0"/>
              <a:t>Optid</a:t>
            </a:r>
            <a:r>
              <a:rPr lang="en-US" sz="2000" dirty="0" smtClean="0"/>
              <a:t> </a:t>
            </a:r>
          </a:p>
          <a:p>
            <a:r>
              <a:rPr lang="en-US" sz="2000" dirty="0" err="1" smtClean="0"/>
              <a:t>Prioriteringsgrad</a:t>
            </a:r>
            <a:r>
              <a:rPr lang="en-US" sz="2000" dirty="0" smtClean="0"/>
              <a:t>, </a:t>
            </a:r>
            <a:r>
              <a:rPr lang="en-US" sz="2000" dirty="0" err="1" smtClean="0"/>
              <a:t>elektivt</a:t>
            </a:r>
            <a:r>
              <a:rPr lang="en-US" sz="2000" dirty="0" smtClean="0"/>
              <a:t> eller </a:t>
            </a:r>
            <a:r>
              <a:rPr lang="en-US" sz="2000" dirty="0" err="1" smtClean="0"/>
              <a:t>akut</a:t>
            </a:r>
            <a:r>
              <a:rPr lang="en-US" sz="2000" dirty="0" smtClean="0"/>
              <a:t> </a:t>
            </a:r>
          </a:p>
          <a:p>
            <a:r>
              <a:rPr lang="en-US" sz="2000" dirty="0" err="1" smtClean="0"/>
              <a:t>Dagkirurgi</a:t>
            </a:r>
            <a:r>
              <a:rPr lang="en-US" sz="2000" dirty="0" smtClean="0"/>
              <a:t> eller </a:t>
            </a:r>
            <a:r>
              <a:rPr lang="en-US" sz="2000" dirty="0" err="1" smtClean="0"/>
              <a:t>Slutenvård</a:t>
            </a:r>
            <a:endParaRPr lang="en-US" sz="2000" dirty="0" smtClean="0"/>
          </a:p>
          <a:p>
            <a:r>
              <a:rPr lang="en-US" sz="2000" dirty="0" err="1" smtClean="0"/>
              <a:t>Storlek</a:t>
            </a:r>
            <a:r>
              <a:rPr lang="en-US" sz="2000" dirty="0" smtClean="0"/>
              <a:t> </a:t>
            </a:r>
            <a:r>
              <a:rPr lang="en-US" sz="2000" dirty="0" err="1" smtClean="0"/>
              <a:t>på</a:t>
            </a:r>
            <a:r>
              <a:rPr lang="en-US" sz="2000" dirty="0" smtClean="0"/>
              <a:t> </a:t>
            </a:r>
            <a:r>
              <a:rPr lang="en-US" sz="2000" dirty="0" err="1" smtClean="0"/>
              <a:t>kirurgi</a:t>
            </a:r>
            <a:r>
              <a:rPr lang="en-US" sz="2000" dirty="0" smtClean="0"/>
              <a:t> </a:t>
            </a:r>
            <a:r>
              <a:rPr lang="en-US" sz="2000" dirty="0" err="1" smtClean="0"/>
              <a:t>enligt</a:t>
            </a:r>
            <a:r>
              <a:rPr lang="en-US" sz="2000" dirty="0" smtClean="0"/>
              <a:t> ‘Surgery </a:t>
            </a:r>
            <a:r>
              <a:rPr lang="en-US" sz="2000" dirty="0"/>
              <a:t>Outcome Risk Tool classification (</a:t>
            </a:r>
            <a:r>
              <a:rPr lang="en-US" sz="2000" dirty="0" smtClean="0"/>
              <a:t>SORT)’</a:t>
            </a:r>
          </a:p>
          <a:p>
            <a:r>
              <a:rPr lang="en-US" sz="2000" dirty="0" err="1"/>
              <a:t>P</a:t>
            </a:r>
            <a:r>
              <a:rPr lang="en-US" sz="2000" dirty="0" err="1" smtClean="0"/>
              <a:t>ostoptid</a:t>
            </a:r>
            <a:endParaRPr lang="en-US" sz="2000" dirty="0" smtClean="0"/>
          </a:p>
          <a:p>
            <a:pPr marL="0" indent="0">
              <a:buNone/>
            </a:pPr>
            <a:endParaRPr lang="sv-SE" dirty="0"/>
          </a:p>
          <a:p>
            <a:endParaRPr lang="sv-SE" dirty="0"/>
          </a:p>
        </p:txBody>
      </p:sp>
    </p:spTree>
    <p:extLst>
      <p:ext uri="{BB962C8B-B14F-4D97-AF65-F5344CB8AC3E}">
        <p14:creationId xmlns:p14="http://schemas.microsoft.com/office/powerpoint/2010/main" val="20652528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3075" name="Picture 3"/>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082678" y="260648"/>
            <a:ext cx="6566955" cy="6213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599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en-US" b="1" dirty="0"/>
              <a:t>QoR15-swe </a:t>
            </a:r>
            <a:r>
              <a:rPr lang="en-US" b="1" dirty="0" err="1"/>
              <a:t>Psykometrisk</a:t>
            </a:r>
            <a:r>
              <a:rPr lang="en-US" b="1" dirty="0"/>
              <a:t> </a:t>
            </a:r>
            <a:r>
              <a:rPr lang="en-US" b="1" dirty="0" err="1" smtClean="0"/>
              <a:t>utvärdering</a:t>
            </a:r>
            <a:r>
              <a:rPr lang="en-US" b="1" dirty="0" smtClean="0"/>
              <a:t/>
            </a:r>
            <a:br>
              <a:rPr lang="en-US" b="1" dirty="0" smtClean="0"/>
            </a:br>
            <a:r>
              <a:rPr lang="sv-SE" dirty="0"/>
              <a:t/>
            </a:r>
            <a:br>
              <a:rPr lang="sv-SE" dirty="0"/>
            </a:br>
            <a:r>
              <a:rPr lang="sv-SE" dirty="0" err="1" smtClean="0"/>
              <a:t>Validity</a:t>
            </a:r>
            <a:endParaRPr lang="sv-SE" dirty="0"/>
          </a:p>
        </p:txBody>
      </p:sp>
      <p:sp>
        <p:nvSpPr>
          <p:cNvPr id="3" name="Platshållare för innehåll 2"/>
          <p:cNvSpPr>
            <a:spLocks noGrp="1"/>
          </p:cNvSpPr>
          <p:nvPr>
            <p:ph sz="quarter" idx="1"/>
          </p:nvPr>
        </p:nvSpPr>
        <p:spPr/>
        <p:txBody>
          <a:bodyPr>
            <a:normAutofit/>
          </a:bodyPr>
          <a:lstStyle/>
          <a:p>
            <a:pPr marL="0" indent="0">
              <a:buNone/>
            </a:pPr>
            <a:endParaRPr lang="en-US" b="1" dirty="0" smtClean="0"/>
          </a:p>
          <a:p>
            <a:r>
              <a:rPr lang="en-US" b="1" dirty="0" smtClean="0"/>
              <a:t>‘Construct validity’</a:t>
            </a:r>
            <a:r>
              <a:rPr lang="en-US" dirty="0" smtClean="0"/>
              <a:t>, om </a:t>
            </a:r>
            <a:r>
              <a:rPr lang="en-US" dirty="0" err="1" smtClean="0"/>
              <a:t>instrumentet</a:t>
            </a:r>
            <a:r>
              <a:rPr lang="en-US" dirty="0" smtClean="0"/>
              <a:t> </a:t>
            </a:r>
            <a:r>
              <a:rPr lang="en-US" dirty="0" err="1" smtClean="0"/>
              <a:t>reflekterar</a:t>
            </a:r>
            <a:r>
              <a:rPr lang="en-US" dirty="0" smtClean="0"/>
              <a:t> den </a:t>
            </a:r>
            <a:r>
              <a:rPr lang="en-US" dirty="0" err="1" smtClean="0"/>
              <a:t>konstruktion</a:t>
            </a:r>
            <a:r>
              <a:rPr lang="en-US" dirty="0" smtClean="0"/>
              <a:t> </a:t>
            </a:r>
            <a:r>
              <a:rPr lang="en-US" dirty="0" err="1" smtClean="0"/>
              <a:t>som</a:t>
            </a:r>
            <a:r>
              <a:rPr lang="en-US" dirty="0" smtClean="0"/>
              <a:t> den </a:t>
            </a:r>
            <a:r>
              <a:rPr lang="en-US" dirty="0" err="1" smtClean="0"/>
              <a:t>är</a:t>
            </a:r>
            <a:r>
              <a:rPr lang="en-US" dirty="0" smtClean="0"/>
              <a:t> </a:t>
            </a:r>
            <a:r>
              <a:rPr lang="en-US" dirty="0" err="1" smtClean="0"/>
              <a:t>avsedd</a:t>
            </a:r>
            <a:r>
              <a:rPr lang="en-US" dirty="0" smtClean="0"/>
              <a:t> </a:t>
            </a:r>
            <a:r>
              <a:rPr lang="en-US" dirty="0" err="1" smtClean="0"/>
              <a:t>för</a:t>
            </a:r>
            <a:r>
              <a:rPr lang="en-US" dirty="0" smtClean="0"/>
              <a:t>, </a:t>
            </a:r>
            <a:r>
              <a:rPr lang="en-US" dirty="0" err="1" smtClean="0"/>
              <a:t>bedömdes</a:t>
            </a:r>
            <a:r>
              <a:rPr lang="en-US" dirty="0" smtClean="0"/>
              <a:t> </a:t>
            </a:r>
            <a:r>
              <a:rPr lang="en-US" dirty="0" err="1" smtClean="0"/>
              <a:t>utifrån</a:t>
            </a:r>
            <a:r>
              <a:rPr lang="en-US" dirty="0" smtClean="0"/>
              <a:t> </a:t>
            </a:r>
            <a:r>
              <a:rPr lang="en-US" dirty="0" err="1" smtClean="0"/>
              <a:t>samband</a:t>
            </a:r>
            <a:r>
              <a:rPr lang="en-US" dirty="0" smtClean="0"/>
              <a:t> </a:t>
            </a:r>
            <a:r>
              <a:rPr lang="en-US" dirty="0" err="1" smtClean="0"/>
              <a:t>mellan</a:t>
            </a:r>
            <a:r>
              <a:rPr lang="en-US" dirty="0" smtClean="0"/>
              <a:t> </a:t>
            </a:r>
            <a:r>
              <a:rPr lang="en-US" dirty="0"/>
              <a:t>QoR-15swe </a:t>
            </a:r>
            <a:r>
              <a:rPr lang="en-US" dirty="0" err="1" smtClean="0"/>
              <a:t>poäng</a:t>
            </a:r>
            <a:r>
              <a:rPr lang="en-US" dirty="0" smtClean="0"/>
              <a:t>  </a:t>
            </a:r>
            <a:r>
              <a:rPr lang="en-US" dirty="0" err="1" smtClean="0"/>
              <a:t>och</a:t>
            </a:r>
            <a:r>
              <a:rPr lang="en-US" dirty="0" smtClean="0"/>
              <a:t> </a:t>
            </a:r>
            <a:r>
              <a:rPr lang="en-US" dirty="0" err="1" smtClean="0"/>
              <a:t>ålder</a:t>
            </a:r>
            <a:r>
              <a:rPr lang="en-US" dirty="0" smtClean="0"/>
              <a:t>, </a:t>
            </a:r>
            <a:r>
              <a:rPr lang="en-US" dirty="0" err="1" smtClean="0"/>
              <a:t>kön</a:t>
            </a:r>
            <a:r>
              <a:rPr lang="en-US" dirty="0" smtClean="0"/>
              <a:t>, </a:t>
            </a:r>
            <a:r>
              <a:rPr lang="en-US" dirty="0" err="1" smtClean="0"/>
              <a:t>optid</a:t>
            </a:r>
            <a:r>
              <a:rPr lang="en-US" dirty="0" smtClean="0"/>
              <a:t>, grad </a:t>
            </a:r>
            <a:r>
              <a:rPr lang="en-US" dirty="0" err="1" smtClean="0"/>
              <a:t>av</a:t>
            </a:r>
            <a:r>
              <a:rPr lang="en-US" dirty="0" smtClean="0"/>
              <a:t> </a:t>
            </a:r>
            <a:r>
              <a:rPr lang="en-US" dirty="0" err="1" smtClean="0"/>
              <a:t>kirurgi</a:t>
            </a:r>
            <a:r>
              <a:rPr lang="en-US" dirty="0" smtClean="0"/>
              <a:t> (SORT), </a:t>
            </a:r>
            <a:r>
              <a:rPr lang="en-US" dirty="0" err="1" smtClean="0"/>
              <a:t>postoptid</a:t>
            </a:r>
            <a:r>
              <a:rPr lang="en-US" dirty="0"/>
              <a:t> </a:t>
            </a:r>
            <a:r>
              <a:rPr lang="en-US" dirty="0" err="1" smtClean="0"/>
              <a:t>och</a:t>
            </a:r>
            <a:r>
              <a:rPr lang="en-US" dirty="0" smtClean="0"/>
              <a:t> </a:t>
            </a:r>
            <a:r>
              <a:rPr lang="en-US" dirty="0" err="1" smtClean="0"/>
              <a:t>vårdtid</a:t>
            </a:r>
            <a:r>
              <a:rPr lang="en-US" dirty="0" smtClean="0"/>
              <a:t> </a:t>
            </a:r>
          </a:p>
          <a:p>
            <a:endParaRPr lang="en-US" b="1" dirty="0"/>
          </a:p>
          <a:p>
            <a:r>
              <a:rPr lang="en-US" b="1" dirty="0" smtClean="0"/>
              <a:t>‘Cross-cultural validity’</a:t>
            </a:r>
            <a:r>
              <a:rPr lang="en-US" dirty="0" smtClean="0"/>
              <a:t> </a:t>
            </a:r>
            <a:r>
              <a:rPr lang="en-US" dirty="0" err="1" smtClean="0"/>
              <a:t>bedömdes</a:t>
            </a:r>
            <a:r>
              <a:rPr lang="en-US" dirty="0" smtClean="0"/>
              <a:t> </a:t>
            </a:r>
            <a:r>
              <a:rPr lang="en-US" dirty="0" err="1" smtClean="0"/>
              <a:t>genom</a:t>
            </a:r>
            <a:r>
              <a:rPr lang="en-US" dirty="0" smtClean="0"/>
              <a:t> </a:t>
            </a:r>
            <a:r>
              <a:rPr lang="en-US" dirty="0" err="1" smtClean="0"/>
              <a:t>en</a:t>
            </a:r>
            <a:r>
              <a:rPr lang="en-US" dirty="0" smtClean="0"/>
              <a:t> </a:t>
            </a:r>
            <a:r>
              <a:rPr lang="en-US" dirty="0" err="1" smtClean="0"/>
              <a:t>jämförelse</a:t>
            </a:r>
            <a:r>
              <a:rPr lang="en-US" dirty="0" smtClean="0"/>
              <a:t> med </a:t>
            </a:r>
            <a:r>
              <a:rPr lang="en-US" dirty="0" err="1" smtClean="0"/>
              <a:t>orginalinstrumentet</a:t>
            </a:r>
            <a:endParaRPr lang="sv-SE" dirty="0"/>
          </a:p>
        </p:txBody>
      </p:sp>
    </p:spTree>
    <p:extLst>
      <p:ext uri="{BB962C8B-B14F-4D97-AF65-F5344CB8AC3E}">
        <p14:creationId xmlns:p14="http://schemas.microsoft.com/office/powerpoint/2010/main" val="3103857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a:t>Reliability</a:t>
            </a:r>
            <a:endParaRPr lang="sv-SE" dirty="0"/>
          </a:p>
        </p:txBody>
      </p:sp>
      <p:sp>
        <p:nvSpPr>
          <p:cNvPr id="3" name="Platshållare för innehåll 2"/>
          <p:cNvSpPr>
            <a:spLocks noGrp="1"/>
          </p:cNvSpPr>
          <p:nvPr>
            <p:ph sz="quarter" idx="1"/>
          </p:nvPr>
        </p:nvSpPr>
        <p:spPr/>
        <p:txBody>
          <a:bodyPr>
            <a:normAutofit/>
          </a:bodyPr>
          <a:lstStyle/>
          <a:p>
            <a:r>
              <a:rPr lang="en-US" b="1" dirty="0" smtClean="0"/>
              <a:t>‘Reliability’</a:t>
            </a:r>
            <a:r>
              <a:rPr lang="en-US" dirty="0" smtClean="0"/>
              <a:t>, </a:t>
            </a:r>
            <a:r>
              <a:rPr lang="en-US" dirty="0" err="1" smtClean="0"/>
              <a:t>tillförlitlighet</a:t>
            </a:r>
            <a:r>
              <a:rPr lang="en-US" dirty="0"/>
              <a:t> </a:t>
            </a:r>
            <a:r>
              <a:rPr lang="en-US" dirty="0" err="1" smtClean="0"/>
              <a:t>bedömdes</a:t>
            </a:r>
            <a:r>
              <a:rPr lang="en-US" dirty="0"/>
              <a:t> </a:t>
            </a:r>
            <a:r>
              <a:rPr lang="en-US" dirty="0" err="1" smtClean="0"/>
              <a:t>utifrån</a:t>
            </a:r>
            <a:r>
              <a:rPr lang="en-US" dirty="0" smtClean="0"/>
              <a:t> </a:t>
            </a:r>
            <a:r>
              <a:rPr lang="en-US" dirty="0" err="1" smtClean="0"/>
              <a:t>samband</a:t>
            </a:r>
            <a:r>
              <a:rPr lang="en-US" dirty="0" smtClean="0"/>
              <a:t> </a:t>
            </a:r>
            <a:r>
              <a:rPr lang="en-US" dirty="0" err="1" smtClean="0"/>
              <a:t>mellan</a:t>
            </a:r>
            <a:r>
              <a:rPr lang="en-US" dirty="0" smtClean="0"/>
              <a:t> </a:t>
            </a:r>
            <a:r>
              <a:rPr lang="en-US" dirty="0" err="1" smtClean="0"/>
              <a:t>frågor</a:t>
            </a:r>
            <a:r>
              <a:rPr lang="en-US" dirty="0" smtClean="0"/>
              <a:t> ‘inter-item’ </a:t>
            </a:r>
            <a:r>
              <a:rPr lang="en-US" dirty="0" err="1" smtClean="0"/>
              <a:t>och</a:t>
            </a:r>
            <a:r>
              <a:rPr lang="en-US" dirty="0" smtClean="0"/>
              <a:t> </a:t>
            </a:r>
            <a:r>
              <a:rPr lang="en-US" dirty="0" err="1" smtClean="0"/>
              <a:t>mellan</a:t>
            </a:r>
            <a:r>
              <a:rPr lang="en-US" dirty="0" smtClean="0"/>
              <a:t> </a:t>
            </a:r>
            <a:r>
              <a:rPr lang="en-US" dirty="0" err="1" smtClean="0"/>
              <a:t>dimensioner</a:t>
            </a:r>
            <a:r>
              <a:rPr lang="en-US" dirty="0" smtClean="0"/>
              <a:t> ‘inter-dimension’ </a:t>
            </a:r>
            <a:r>
              <a:rPr lang="en-US" dirty="0" err="1" smtClean="0"/>
              <a:t>samt</a:t>
            </a:r>
            <a:r>
              <a:rPr lang="en-US" dirty="0" smtClean="0"/>
              <a:t> </a:t>
            </a:r>
            <a:r>
              <a:rPr lang="en-US" dirty="0"/>
              <a:t>Cronbach’s </a:t>
            </a:r>
            <a:r>
              <a:rPr lang="en-US" dirty="0" smtClean="0"/>
              <a:t>alpha.</a:t>
            </a:r>
          </a:p>
          <a:p>
            <a:endParaRPr lang="en-US" dirty="0" smtClean="0"/>
          </a:p>
          <a:p>
            <a:pPr marL="0" indent="0">
              <a:buNone/>
            </a:pPr>
            <a:endParaRPr lang="en-US" dirty="0"/>
          </a:p>
          <a:p>
            <a:r>
              <a:rPr lang="en-US" dirty="0" smtClean="0"/>
              <a:t>Test-retest </a:t>
            </a:r>
            <a:r>
              <a:rPr lang="en-US" dirty="0" err="1" smtClean="0"/>
              <a:t>gjordes</a:t>
            </a:r>
            <a:r>
              <a:rPr lang="en-US" dirty="0" smtClean="0"/>
              <a:t> med </a:t>
            </a:r>
            <a:r>
              <a:rPr lang="en-US" dirty="0" err="1" smtClean="0"/>
              <a:t>två</a:t>
            </a:r>
            <a:r>
              <a:rPr lang="en-US" dirty="0" smtClean="0"/>
              <a:t> </a:t>
            </a:r>
            <a:r>
              <a:rPr lang="en-US" dirty="0" err="1" smtClean="0"/>
              <a:t>mätningar</a:t>
            </a:r>
            <a:r>
              <a:rPr lang="en-US" dirty="0" smtClean="0"/>
              <a:t>/ 24 </a:t>
            </a:r>
            <a:r>
              <a:rPr lang="en-US" dirty="0" err="1" smtClean="0"/>
              <a:t>patienter</a:t>
            </a:r>
            <a:r>
              <a:rPr lang="en-US" dirty="0"/>
              <a:t> </a:t>
            </a:r>
            <a:r>
              <a:rPr lang="en-US" dirty="0" smtClean="0"/>
              <a:t>30-60 </a:t>
            </a:r>
            <a:r>
              <a:rPr lang="en-US" dirty="0" err="1" smtClean="0"/>
              <a:t>minuter</a:t>
            </a:r>
            <a:r>
              <a:rPr lang="en-US" dirty="0" smtClean="0"/>
              <a:t> </a:t>
            </a:r>
            <a:r>
              <a:rPr lang="en-US" dirty="0" err="1" smtClean="0"/>
              <a:t>efter</a:t>
            </a:r>
            <a:r>
              <a:rPr lang="en-US" dirty="0" smtClean="0"/>
              <a:t> </a:t>
            </a:r>
            <a:r>
              <a:rPr lang="en-US" dirty="0" err="1" smtClean="0"/>
              <a:t>första</a:t>
            </a:r>
            <a:r>
              <a:rPr lang="en-US" dirty="0"/>
              <a:t> </a:t>
            </a:r>
            <a:r>
              <a:rPr lang="en-US" dirty="0" err="1" smtClean="0"/>
              <a:t>mätning</a:t>
            </a:r>
            <a:r>
              <a:rPr lang="en-US" dirty="0" smtClean="0"/>
              <a:t>. </a:t>
            </a:r>
            <a:endParaRPr lang="sv-SE" dirty="0"/>
          </a:p>
          <a:p>
            <a:pPr marL="0" indent="0">
              <a:buNone/>
            </a:pPr>
            <a:r>
              <a:rPr lang="en-US" dirty="0"/>
              <a:t> </a:t>
            </a:r>
            <a:endParaRPr lang="sv-SE" dirty="0"/>
          </a:p>
          <a:p>
            <a:endParaRPr lang="sv-SE" dirty="0"/>
          </a:p>
        </p:txBody>
      </p:sp>
    </p:spTree>
    <p:extLst>
      <p:ext uri="{BB962C8B-B14F-4D97-AF65-F5344CB8AC3E}">
        <p14:creationId xmlns:p14="http://schemas.microsoft.com/office/powerpoint/2010/main" val="40740921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a:t>Responsiveness</a:t>
            </a:r>
            <a:endParaRPr lang="sv-SE" dirty="0"/>
          </a:p>
        </p:txBody>
      </p:sp>
      <p:sp>
        <p:nvSpPr>
          <p:cNvPr id="3" name="Platshållare för innehåll 2"/>
          <p:cNvSpPr>
            <a:spLocks noGrp="1"/>
          </p:cNvSpPr>
          <p:nvPr>
            <p:ph sz="quarter" idx="1"/>
          </p:nvPr>
        </p:nvSpPr>
        <p:spPr/>
        <p:txBody>
          <a:bodyPr>
            <a:normAutofit fontScale="77500" lnSpcReduction="20000"/>
          </a:bodyPr>
          <a:lstStyle/>
          <a:p>
            <a:pPr marL="0" indent="0">
              <a:buNone/>
            </a:pPr>
            <a:r>
              <a:rPr lang="en-US" b="1" dirty="0" smtClean="0"/>
              <a:t>‘Responsiveness’</a:t>
            </a:r>
            <a:r>
              <a:rPr lang="en-US" dirty="0" smtClean="0"/>
              <a:t>, </a:t>
            </a:r>
            <a:r>
              <a:rPr lang="en-US" dirty="0" err="1" smtClean="0"/>
              <a:t>för</a:t>
            </a:r>
            <a:r>
              <a:rPr lang="en-US" dirty="0" smtClean="0"/>
              <a:t> </a:t>
            </a:r>
            <a:r>
              <a:rPr lang="en-US" dirty="0" err="1" smtClean="0"/>
              <a:t>att</a:t>
            </a:r>
            <a:r>
              <a:rPr lang="en-US" dirty="0" smtClean="0"/>
              <a:t> se </a:t>
            </a:r>
            <a:r>
              <a:rPr lang="en-US" dirty="0" err="1" smtClean="0"/>
              <a:t>hur</a:t>
            </a:r>
            <a:r>
              <a:rPr lang="en-US" dirty="0" smtClean="0"/>
              <a:t> </a:t>
            </a:r>
            <a:r>
              <a:rPr lang="en-US" dirty="0" err="1" smtClean="0"/>
              <a:t>tillförlitligt</a:t>
            </a:r>
            <a:r>
              <a:rPr lang="en-US" dirty="0" smtClean="0"/>
              <a:t> </a:t>
            </a:r>
            <a:r>
              <a:rPr lang="en-US" dirty="0" err="1" smtClean="0"/>
              <a:t>instrumentet</a:t>
            </a:r>
            <a:r>
              <a:rPr lang="en-US" dirty="0" smtClean="0"/>
              <a:t> </a:t>
            </a:r>
            <a:r>
              <a:rPr lang="en-US" dirty="0" err="1" smtClean="0"/>
              <a:t>var</a:t>
            </a:r>
            <a:r>
              <a:rPr lang="en-US" dirty="0" smtClean="0"/>
              <a:t> </a:t>
            </a:r>
            <a:r>
              <a:rPr lang="en-US" dirty="0" err="1" smtClean="0"/>
              <a:t>att</a:t>
            </a:r>
            <a:r>
              <a:rPr lang="en-US" dirty="0" smtClean="0"/>
              <a:t> </a:t>
            </a:r>
            <a:r>
              <a:rPr lang="en-US" dirty="0" err="1" smtClean="0"/>
              <a:t>fånga</a:t>
            </a:r>
            <a:r>
              <a:rPr lang="en-US" dirty="0" smtClean="0"/>
              <a:t> </a:t>
            </a:r>
            <a:r>
              <a:rPr lang="en-US" dirty="0" err="1" smtClean="0"/>
              <a:t>viktiga</a:t>
            </a:r>
            <a:r>
              <a:rPr lang="en-US" dirty="0" smtClean="0"/>
              <a:t> </a:t>
            </a:r>
            <a:r>
              <a:rPr lang="en-US" dirty="0" err="1" smtClean="0"/>
              <a:t>kliniska</a:t>
            </a:r>
            <a:r>
              <a:rPr lang="en-US" dirty="0" smtClean="0"/>
              <a:t> </a:t>
            </a:r>
            <a:r>
              <a:rPr lang="en-US" dirty="0" err="1" smtClean="0"/>
              <a:t>förändringar</a:t>
            </a:r>
            <a:r>
              <a:rPr lang="en-US" dirty="0" smtClean="0"/>
              <a:t> </a:t>
            </a:r>
            <a:r>
              <a:rPr lang="en-US" dirty="0" err="1" smtClean="0"/>
              <a:t>användes</a:t>
            </a:r>
            <a:r>
              <a:rPr lang="en-US" dirty="0" smtClean="0"/>
              <a:t>:</a:t>
            </a:r>
          </a:p>
          <a:p>
            <a:pPr marL="0" indent="0">
              <a:buNone/>
            </a:pPr>
            <a:endParaRPr lang="en-US" dirty="0" smtClean="0"/>
          </a:p>
          <a:p>
            <a:r>
              <a:rPr lang="en-US" b="1" dirty="0" smtClean="0"/>
              <a:t>Cliff’s </a:t>
            </a:r>
            <a:r>
              <a:rPr lang="en-US" b="1" dirty="0"/>
              <a:t>effect </a:t>
            </a:r>
            <a:r>
              <a:rPr lang="en-US" b="1" dirty="0" smtClean="0"/>
              <a:t>size </a:t>
            </a:r>
            <a:r>
              <a:rPr lang="en-US" dirty="0" smtClean="0"/>
              <a:t>(ordinal men inte </a:t>
            </a:r>
            <a:r>
              <a:rPr lang="en-US" dirty="0" err="1" smtClean="0"/>
              <a:t>kontinuerlig</a:t>
            </a:r>
            <a:r>
              <a:rPr lang="en-US" dirty="0" smtClean="0"/>
              <a:t> data) </a:t>
            </a:r>
            <a:r>
              <a:rPr lang="en-US" dirty="0" err="1" smtClean="0"/>
              <a:t>och</a:t>
            </a:r>
            <a:r>
              <a:rPr lang="en-US" dirty="0" smtClean="0"/>
              <a:t> </a:t>
            </a:r>
            <a:r>
              <a:rPr lang="en-US" b="1" dirty="0" smtClean="0"/>
              <a:t> </a:t>
            </a:r>
            <a:r>
              <a:rPr lang="en-US" b="1" dirty="0" err="1" smtClean="0"/>
              <a:t>Kruskal</a:t>
            </a:r>
            <a:r>
              <a:rPr lang="en-US" b="1" dirty="0" smtClean="0"/>
              <a:t> </a:t>
            </a:r>
            <a:r>
              <a:rPr lang="en-US" b="1" dirty="0"/>
              <a:t>Wallis test </a:t>
            </a:r>
            <a:r>
              <a:rPr lang="en-US" dirty="0" smtClean="0"/>
              <a:t>for </a:t>
            </a:r>
            <a:r>
              <a:rPr lang="en-US" dirty="0" err="1" smtClean="0"/>
              <a:t>för</a:t>
            </a:r>
            <a:r>
              <a:rPr lang="en-US" dirty="0" smtClean="0"/>
              <a:t> </a:t>
            </a:r>
            <a:r>
              <a:rPr lang="en-US" dirty="0" err="1" smtClean="0"/>
              <a:t>att</a:t>
            </a:r>
            <a:r>
              <a:rPr lang="en-US" dirty="0" smtClean="0"/>
              <a:t> se </a:t>
            </a:r>
            <a:r>
              <a:rPr lang="en-US" dirty="0" err="1" smtClean="0"/>
              <a:t>skillnader</a:t>
            </a:r>
            <a:r>
              <a:rPr lang="en-US" dirty="0" smtClean="0"/>
              <a:t> </a:t>
            </a:r>
            <a:r>
              <a:rPr lang="en-US" dirty="0" err="1" smtClean="0"/>
              <a:t>mellan</a:t>
            </a:r>
            <a:r>
              <a:rPr lang="en-US" dirty="0" smtClean="0"/>
              <a:t> de </a:t>
            </a:r>
            <a:r>
              <a:rPr lang="en-US" dirty="0" err="1" smtClean="0"/>
              <a:t>olika</a:t>
            </a:r>
            <a:r>
              <a:rPr lang="en-US" dirty="0" smtClean="0"/>
              <a:t> </a:t>
            </a:r>
            <a:r>
              <a:rPr lang="en-US" dirty="0" err="1" smtClean="0"/>
              <a:t>mätningarna</a:t>
            </a:r>
            <a:endParaRPr lang="en-US" dirty="0" smtClean="0"/>
          </a:p>
          <a:p>
            <a:endParaRPr lang="en-US" dirty="0"/>
          </a:p>
          <a:p>
            <a:r>
              <a:rPr lang="en-US" dirty="0" smtClean="0"/>
              <a:t>‘</a:t>
            </a:r>
            <a:r>
              <a:rPr lang="en-US" b="1" dirty="0"/>
              <a:t>F</a:t>
            </a:r>
            <a:r>
              <a:rPr lang="en-US" b="1" dirty="0" smtClean="0"/>
              <a:t>loor </a:t>
            </a:r>
            <a:r>
              <a:rPr lang="en-US" b="1" dirty="0"/>
              <a:t>and ceiling </a:t>
            </a:r>
            <a:r>
              <a:rPr lang="en-US" b="1" dirty="0" smtClean="0"/>
              <a:t>effects’</a:t>
            </a:r>
            <a:r>
              <a:rPr lang="en-US" dirty="0" smtClean="0"/>
              <a:t>, </a:t>
            </a:r>
            <a:r>
              <a:rPr lang="en-US" dirty="0" err="1" smtClean="0"/>
              <a:t>definierades</a:t>
            </a:r>
            <a:r>
              <a:rPr lang="en-US" dirty="0" smtClean="0"/>
              <a:t> </a:t>
            </a:r>
            <a:r>
              <a:rPr lang="en-US" dirty="0" err="1" smtClean="0"/>
              <a:t>att</a:t>
            </a:r>
            <a:r>
              <a:rPr lang="en-US" dirty="0" smtClean="0"/>
              <a:t> </a:t>
            </a:r>
            <a:r>
              <a:rPr lang="en-US" dirty="0" err="1" smtClean="0"/>
              <a:t>finnas</a:t>
            </a:r>
            <a:r>
              <a:rPr lang="en-US" dirty="0" smtClean="0"/>
              <a:t> om 15 % eller </a:t>
            </a:r>
            <a:r>
              <a:rPr lang="en-US" dirty="0" err="1" smtClean="0"/>
              <a:t>mer</a:t>
            </a:r>
            <a:r>
              <a:rPr lang="en-US" dirty="0" smtClean="0"/>
              <a:t> </a:t>
            </a:r>
            <a:r>
              <a:rPr lang="en-US" dirty="0" err="1" smtClean="0"/>
              <a:t>fick</a:t>
            </a:r>
            <a:r>
              <a:rPr lang="en-US" dirty="0" smtClean="0"/>
              <a:t> </a:t>
            </a:r>
            <a:r>
              <a:rPr lang="en-US" dirty="0" err="1" smtClean="0"/>
              <a:t>högsta</a:t>
            </a:r>
            <a:r>
              <a:rPr lang="en-US" dirty="0" smtClean="0"/>
              <a:t> eller </a:t>
            </a:r>
            <a:r>
              <a:rPr lang="en-US" dirty="0" err="1" smtClean="0"/>
              <a:t>lägsta</a:t>
            </a:r>
            <a:r>
              <a:rPr lang="en-US" dirty="0" smtClean="0"/>
              <a:t> </a:t>
            </a:r>
            <a:r>
              <a:rPr lang="en-US" dirty="0" err="1" smtClean="0"/>
              <a:t>möjliga</a:t>
            </a:r>
            <a:r>
              <a:rPr lang="en-US" dirty="0" smtClean="0"/>
              <a:t> </a:t>
            </a:r>
            <a:r>
              <a:rPr lang="en-US" dirty="0" err="1" smtClean="0"/>
              <a:t>poäng</a:t>
            </a:r>
            <a:endParaRPr lang="en-US" dirty="0" smtClean="0"/>
          </a:p>
          <a:p>
            <a:endParaRPr lang="en-US" dirty="0"/>
          </a:p>
          <a:p>
            <a:r>
              <a:rPr lang="en-US" dirty="0" smtClean="0"/>
              <a:t>Vi </a:t>
            </a:r>
            <a:r>
              <a:rPr lang="en-US" dirty="0" err="1" smtClean="0"/>
              <a:t>räknade</a:t>
            </a:r>
            <a:r>
              <a:rPr lang="en-US" dirty="0" smtClean="0"/>
              <a:t> </a:t>
            </a:r>
            <a:r>
              <a:rPr lang="en-US" dirty="0" err="1" smtClean="0"/>
              <a:t>ut</a:t>
            </a:r>
            <a:r>
              <a:rPr lang="en-US" dirty="0" smtClean="0"/>
              <a:t> </a:t>
            </a:r>
            <a:r>
              <a:rPr lang="en-US" dirty="0" err="1" smtClean="0"/>
              <a:t>medianskillnaden</a:t>
            </a:r>
            <a:r>
              <a:rPr lang="en-US" dirty="0" smtClean="0"/>
              <a:t>  </a:t>
            </a:r>
            <a:r>
              <a:rPr lang="en-US" dirty="0" err="1" smtClean="0"/>
              <a:t>för</a:t>
            </a:r>
            <a:r>
              <a:rPr lang="en-US" dirty="0" smtClean="0"/>
              <a:t> QoR-15swe </a:t>
            </a:r>
            <a:r>
              <a:rPr lang="en-US" dirty="0" err="1" smtClean="0"/>
              <a:t>mellan</a:t>
            </a:r>
            <a:r>
              <a:rPr lang="en-US" dirty="0" smtClean="0"/>
              <a:t>  </a:t>
            </a:r>
            <a:r>
              <a:rPr lang="en-US" dirty="0" err="1" smtClean="0"/>
              <a:t>mätningarna</a:t>
            </a:r>
            <a:r>
              <a:rPr lang="en-US" dirty="0" smtClean="0"/>
              <a:t> </a:t>
            </a:r>
            <a:r>
              <a:rPr lang="en-US" dirty="0" err="1" smtClean="0"/>
              <a:t>för</a:t>
            </a:r>
            <a:r>
              <a:rPr lang="en-US" dirty="0" smtClean="0"/>
              <a:t> </a:t>
            </a:r>
            <a:r>
              <a:rPr lang="en-US" dirty="0" err="1" smtClean="0"/>
              <a:t>att</a:t>
            </a:r>
            <a:r>
              <a:rPr lang="en-US" dirty="0" smtClean="0"/>
              <a:t>  </a:t>
            </a:r>
            <a:r>
              <a:rPr lang="en-US" dirty="0" err="1" smtClean="0"/>
              <a:t>kunna</a:t>
            </a:r>
            <a:r>
              <a:rPr lang="en-US" dirty="0" smtClean="0"/>
              <a:t> </a:t>
            </a:r>
            <a:r>
              <a:rPr lang="en-US" dirty="0" err="1" smtClean="0"/>
              <a:t>bedömma</a:t>
            </a:r>
            <a:r>
              <a:rPr lang="en-US" dirty="0" smtClean="0"/>
              <a:t> om </a:t>
            </a:r>
            <a:r>
              <a:rPr lang="en-US" dirty="0" err="1" smtClean="0"/>
              <a:t>skillnaden</a:t>
            </a:r>
            <a:r>
              <a:rPr lang="en-US" dirty="0" smtClean="0"/>
              <a:t> </a:t>
            </a:r>
            <a:r>
              <a:rPr lang="en-US" dirty="0" err="1" smtClean="0"/>
              <a:t>var</a:t>
            </a:r>
            <a:r>
              <a:rPr lang="en-US" dirty="0" smtClean="0"/>
              <a:t> </a:t>
            </a:r>
            <a:r>
              <a:rPr lang="en-US" dirty="0" err="1" smtClean="0"/>
              <a:t>av</a:t>
            </a:r>
            <a:r>
              <a:rPr lang="en-US" dirty="0" smtClean="0"/>
              <a:t> </a:t>
            </a:r>
            <a:r>
              <a:rPr lang="en-US" dirty="0" err="1" smtClean="0"/>
              <a:t>klinisk</a:t>
            </a:r>
            <a:r>
              <a:rPr lang="en-US" dirty="0" smtClean="0"/>
              <a:t> </a:t>
            </a:r>
            <a:r>
              <a:rPr lang="en-US" dirty="0" err="1" smtClean="0"/>
              <a:t>vikt</a:t>
            </a:r>
            <a:r>
              <a:rPr lang="en-US" dirty="0" smtClean="0"/>
              <a:t>. ‘</a:t>
            </a:r>
            <a:r>
              <a:rPr lang="en-US" b="1" dirty="0" smtClean="0"/>
              <a:t>Minimally </a:t>
            </a:r>
            <a:r>
              <a:rPr lang="en-US" b="1" dirty="0"/>
              <a:t>clinically important difference </a:t>
            </a:r>
            <a:r>
              <a:rPr lang="en-US" dirty="0" smtClean="0"/>
              <a:t>‘(Myles </a:t>
            </a:r>
            <a:r>
              <a:rPr lang="en-US" dirty="0"/>
              <a:t>et </a:t>
            </a:r>
            <a:r>
              <a:rPr lang="en-US" dirty="0" smtClean="0"/>
              <a:t>al)</a:t>
            </a:r>
          </a:p>
          <a:p>
            <a:endParaRPr lang="en-US" baseline="30000" dirty="0"/>
          </a:p>
          <a:p>
            <a:r>
              <a:rPr lang="en-US" b="1" dirty="0" smtClean="0"/>
              <a:t>Feasibility</a:t>
            </a:r>
            <a:r>
              <a:rPr lang="en-US" dirty="0" smtClean="0"/>
              <a:t> </a:t>
            </a:r>
            <a:r>
              <a:rPr lang="en-US" dirty="0" err="1" smtClean="0"/>
              <a:t>utvärderades</a:t>
            </a:r>
            <a:r>
              <a:rPr lang="en-US" dirty="0" smtClean="0"/>
              <a:t> </a:t>
            </a:r>
            <a:r>
              <a:rPr lang="en-US" dirty="0" err="1" smtClean="0"/>
              <a:t>genom</a:t>
            </a:r>
            <a:r>
              <a:rPr lang="en-US" dirty="0" smtClean="0"/>
              <a:t> </a:t>
            </a:r>
            <a:r>
              <a:rPr lang="en-US" dirty="0" err="1" smtClean="0"/>
              <a:t>en</a:t>
            </a:r>
            <a:r>
              <a:rPr lang="en-US" dirty="0" smtClean="0"/>
              <a:t> </a:t>
            </a:r>
            <a:r>
              <a:rPr lang="en-US" dirty="0" err="1" smtClean="0"/>
              <a:t>beräkning</a:t>
            </a:r>
            <a:r>
              <a:rPr lang="en-US" dirty="0" smtClean="0"/>
              <a:t> </a:t>
            </a:r>
            <a:r>
              <a:rPr lang="en-US" dirty="0" err="1" smtClean="0"/>
              <a:t>av</a:t>
            </a:r>
            <a:r>
              <a:rPr lang="en-US" dirty="0" smtClean="0"/>
              <a:t> </a:t>
            </a:r>
            <a:r>
              <a:rPr lang="en-US" dirty="0" err="1" smtClean="0"/>
              <a:t>antalet</a:t>
            </a:r>
            <a:r>
              <a:rPr lang="en-US" dirty="0" smtClean="0"/>
              <a:t> </a:t>
            </a:r>
            <a:r>
              <a:rPr lang="en-US" dirty="0" err="1" smtClean="0"/>
              <a:t>kompletta</a:t>
            </a:r>
            <a:r>
              <a:rPr lang="en-US" dirty="0" smtClean="0"/>
              <a:t> </a:t>
            </a:r>
            <a:r>
              <a:rPr lang="en-US" dirty="0" err="1" smtClean="0"/>
              <a:t>svar</a:t>
            </a:r>
            <a:r>
              <a:rPr lang="en-US" dirty="0" smtClean="0"/>
              <a:t> </a:t>
            </a:r>
            <a:r>
              <a:rPr lang="en-US" dirty="0" err="1" smtClean="0"/>
              <a:t>jämfört</a:t>
            </a:r>
            <a:r>
              <a:rPr lang="en-US" dirty="0" smtClean="0"/>
              <a:t> med </a:t>
            </a:r>
            <a:r>
              <a:rPr lang="en-US" dirty="0" err="1" smtClean="0"/>
              <a:t>antalet</a:t>
            </a:r>
            <a:r>
              <a:rPr lang="en-US" dirty="0" smtClean="0"/>
              <a:t> </a:t>
            </a:r>
            <a:r>
              <a:rPr lang="en-US" dirty="0" err="1" smtClean="0"/>
              <a:t>inkluderade</a:t>
            </a:r>
            <a:r>
              <a:rPr lang="en-US" dirty="0" smtClean="0"/>
              <a:t>. </a:t>
            </a:r>
            <a:r>
              <a:rPr lang="en-US" dirty="0" err="1" smtClean="0"/>
              <a:t>Samt</a:t>
            </a:r>
            <a:r>
              <a:rPr lang="en-US" dirty="0" smtClean="0"/>
              <a:t> </a:t>
            </a:r>
            <a:r>
              <a:rPr lang="en-US" dirty="0" err="1" smtClean="0"/>
              <a:t>medeltid</a:t>
            </a:r>
            <a:r>
              <a:rPr lang="en-US" dirty="0" smtClean="0"/>
              <a:t> </a:t>
            </a:r>
            <a:r>
              <a:rPr lang="en-US" dirty="0" err="1" smtClean="0"/>
              <a:t>att</a:t>
            </a:r>
            <a:r>
              <a:rPr lang="en-US" dirty="0" smtClean="0"/>
              <a:t> </a:t>
            </a:r>
            <a:r>
              <a:rPr lang="en-US" dirty="0" err="1" smtClean="0"/>
              <a:t>fylla</a:t>
            </a:r>
            <a:r>
              <a:rPr lang="en-US" dirty="0" smtClean="0"/>
              <a:t> i </a:t>
            </a:r>
            <a:r>
              <a:rPr lang="en-US" dirty="0" err="1" smtClean="0"/>
              <a:t>formuläret</a:t>
            </a:r>
            <a:r>
              <a:rPr lang="en-US" dirty="0" smtClean="0"/>
              <a:t>. </a:t>
            </a:r>
            <a:endParaRPr lang="sv-SE" dirty="0"/>
          </a:p>
          <a:p>
            <a:endParaRPr lang="sv-SE" dirty="0"/>
          </a:p>
        </p:txBody>
      </p:sp>
    </p:spTree>
    <p:extLst>
      <p:ext uri="{BB962C8B-B14F-4D97-AF65-F5344CB8AC3E}">
        <p14:creationId xmlns:p14="http://schemas.microsoft.com/office/powerpoint/2010/main" val="34172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4114800" y="3960812"/>
            <a:ext cx="152400" cy="15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530" y="358782"/>
            <a:ext cx="7776865" cy="5725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24278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b="1" dirty="0" err="1" smtClean="0"/>
              <a:t>Statistik</a:t>
            </a:r>
            <a:r>
              <a:rPr lang="sv-SE" dirty="0"/>
              <a:t/>
            </a:r>
            <a:br>
              <a:rPr lang="sv-SE" dirty="0"/>
            </a:br>
            <a:endParaRPr lang="sv-SE" dirty="0"/>
          </a:p>
        </p:txBody>
      </p:sp>
      <p:sp>
        <p:nvSpPr>
          <p:cNvPr id="3" name="Platshållare för innehåll 2"/>
          <p:cNvSpPr>
            <a:spLocks noGrp="1"/>
          </p:cNvSpPr>
          <p:nvPr>
            <p:ph sz="quarter" idx="1"/>
          </p:nvPr>
        </p:nvSpPr>
        <p:spPr/>
        <p:txBody>
          <a:bodyPr>
            <a:normAutofit/>
          </a:bodyPr>
          <a:lstStyle/>
          <a:p>
            <a:pPr marL="0" indent="0">
              <a:buNone/>
            </a:pPr>
            <a:r>
              <a:rPr lang="en-US" b="1" dirty="0" smtClean="0"/>
              <a:t>‘Sample size’</a:t>
            </a:r>
          </a:p>
          <a:p>
            <a:r>
              <a:rPr lang="en-US" dirty="0" err="1" smtClean="0"/>
              <a:t>Andra</a:t>
            </a:r>
            <a:r>
              <a:rPr lang="en-US" dirty="0" smtClean="0"/>
              <a:t> studier </a:t>
            </a:r>
            <a:r>
              <a:rPr lang="en-US" dirty="0" err="1" smtClean="0"/>
              <a:t>som</a:t>
            </a:r>
            <a:r>
              <a:rPr lang="en-US" dirty="0" smtClean="0"/>
              <a:t> </a:t>
            </a:r>
            <a:r>
              <a:rPr lang="en-US" dirty="0" err="1" smtClean="0"/>
              <a:t>guidning</a:t>
            </a:r>
            <a:r>
              <a:rPr lang="en-US" dirty="0" smtClean="0"/>
              <a:t> (Souza </a:t>
            </a:r>
            <a:r>
              <a:rPr lang="en-US" dirty="0"/>
              <a:t>et </a:t>
            </a:r>
            <a:r>
              <a:rPr lang="en-US" dirty="0" smtClean="0"/>
              <a:t>al) </a:t>
            </a:r>
            <a:r>
              <a:rPr lang="en-US" dirty="0" err="1" smtClean="0"/>
              <a:t>valdes</a:t>
            </a:r>
            <a:r>
              <a:rPr lang="en-US" dirty="0" smtClean="0"/>
              <a:t> 10 </a:t>
            </a:r>
            <a:r>
              <a:rPr lang="en-US" dirty="0" err="1" smtClean="0"/>
              <a:t>patienter</a:t>
            </a:r>
            <a:r>
              <a:rPr lang="en-US" dirty="0" smtClean="0"/>
              <a:t> </a:t>
            </a:r>
            <a:r>
              <a:rPr lang="en-US" dirty="0" err="1" smtClean="0"/>
              <a:t>för</a:t>
            </a:r>
            <a:r>
              <a:rPr lang="en-US" dirty="0" smtClean="0"/>
              <a:t> </a:t>
            </a:r>
            <a:r>
              <a:rPr lang="en-US" dirty="0" err="1" smtClean="0"/>
              <a:t>varje</a:t>
            </a:r>
            <a:r>
              <a:rPr lang="en-US" dirty="0" smtClean="0"/>
              <a:t> </a:t>
            </a:r>
            <a:r>
              <a:rPr lang="en-US" dirty="0" err="1" smtClean="0"/>
              <a:t>fråga</a:t>
            </a:r>
            <a:r>
              <a:rPr lang="en-US" dirty="0"/>
              <a:t> </a:t>
            </a:r>
            <a:r>
              <a:rPr lang="en-US" dirty="0" smtClean="0"/>
              <a:t>(150 </a:t>
            </a:r>
            <a:r>
              <a:rPr lang="en-US" dirty="0" err="1" smtClean="0"/>
              <a:t>patienter</a:t>
            </a:r>
            <a:r>
              <a:rPr lang="en-US" dirty="0" smtClean="0"/>
              <a:t>)</a:t>
            </a:r>
          </a:p>
          <a:p>
            <a:endParaRPr lang="en-US" dirty="0" smtClean="0"/>
          </a:p>
          <a:p>
            <a:r>
              <a:rPr lang="en-US" dirty="0" err="1" smtClean="0"/>
              <a:t>Ökade</a:t>
            </a:r>
            <a:r>
              <a:rPr lang="en-US" dirty="0" smtClean="0"/>
              <a:t> </a:t>
            </a:r>
            <a:r>
              <a:rPr lang="en-US" dirty="0" err="1" smtClean="0"/>
              <a:t>antalet</a:t>
            </a:r>
            <a:r>
              <a:rPr lang="en-US" dirty="0" smtClean="0"/>
              <a:t> till 180 </a:t>
            </a:r>
            <a:r>
              <a:rPr lang="en-US" dirty="0" err="1" smtClean="0"/>
              <a:t>för</a:t>
            </a:r>
            <a:r>
              <a:rPr lang="en-US" dirty="0" smtClean="0"/>
              <a:t> </a:t>
            </a:r>
            <a:r>
              <a:rPr lang="en-US" dirty="0" err="1" smtClean="0"/>
              <a:t>att</a:t>
            </a:r>
            <a:r>
              <a:rPr lang="en-US" dirty="0" smtClean="0"/>
              <a:t> </a:t>
            </a:r>
            <a:r>
              <a:rPr lang="en-US" dirty="0" err="1" smtClean="0"/>
              <a:t>gardera</a:t>
            </a:r>
            <a:r>
              <a:rPr lang="en-US" dirty="0" smtClean="0"/>
              <a:t> </a:t>
            </a:r>
            <a:r>
              <a:rPr lang="en-US" dirty="0" err="1" smtClean="0"/>
              <a:t>oss</a:t>
            </a:r>
            <a:r>
              <a:rPr lang="en-US" dirty="0" smtClean="0"/>
              <a:t> </a:t>
            </a:r>
            <a:r>
              <a:rPr lang="en-US" dirty="0" err="1" smtClean="0"/>
              <a:t>för</a:t>
            </a:r>
            <a:r>
              <a:rPr lang="en-US" dirty="0" smtClean="0"/>
              <a:t> ‘missing data’. </a:t>
            </a:r>
          </a:p>
          <a:p>
            <a:endParaRPr lang="en-US" dirty="0" smtClean="0"/>
          </a:p>
          <a:p>
            <a:r>
              <a:rPr lang="en-US" dirty="0" err="1" smtClean="0"/>
              <a:t>Storleken</a:t>
            </a:r>
            <a:r>
              <a:rPr lang="en-US" dirty="0" smtClean="0"/>
              <a:t> </a:t>
            </a:r>
            <a:r>
              <a:rPr lang="en-US" dirty="0" err="1" smtClean="0"/>
              <a:t>på</a:t>
            </a:r>
            <a:r>
              <a:rPr lang="en-US" dirty="0" smtClean="0"/>
              <a:t> </a:t>
            </a:r>
            <a:r>
              <a:rPr lang="en-US" dirty="0" err="1" smtClean="0"/>
              <a:t>urvalet</a:t>
            </a:r>
            <a:r>
              <a:rPr lang="en-US" dirty="0" smtClean="0"/>
              <a:t> </a:t>
            </a:r>
            <a:r>
              <a:rPr lang="en-US" dirty="0" err="1" smtClean="0"/>
              <a:t>är</a:t>
            </a:r>
            <a:r>
              <a:rPr lang="en-US" dirty="0" smtClean="0"/>
              <a:t> </a:t>
            </a:r>
            <a:r>
              <a:rPr lang="en-US" dirty="0" err="1" smtClean="0"/>
              <a:t>jämförbart</a:t>
            </a:r>
            <a:r>
              <a:rPr lang="en-US" dirty="0" smtClean="0"/>
              <a:t> med </a:t>
            </a:r>
            <a:r>
              <a:rPr lang="en-US" dirty="0" err="1" smtClean="0"/>
              <a:t>andra</a:t>
            </a:r>
            <a:r>
              <a:rPr lang="en-US" dirty="0" smtClean="0"/>
              <a:t> studier.</a:t>
            </a:r>
          </a:p>
          <a:p>
            <a:r>
              <a:rPr lang="en-US" dirty="0" err="1" smtClean="0"/>
              <a:t>Endast</a:t>
            </a:r>
            <a:r>
              <a:rPr lang="en-US" dirty="0" smtClean="0"/>
              <a:t> </a:t>
            </a:r>
            <a:r>
              <a:rPr lang="en-US" dirty="0" err="1" smtClean="0"/>
              <a:t>patienter</a:t>
            </a:r>
            <a:r>
              <a:rPr lang="en-US" dirty="0" smtClean="0"/>
              <a:t> </a:t>
            </a:r>
            <a:r>
              <a:rPr lang="en-US" dirty="0" err="1" smtClean="0"/>
              <a:t>som</a:t>
            </a:r>
            <a:r>
              <a:rPr lang="en-US" dirty="0" smtClean="0"/>
              <a:t> </a:t>
            </a:r>
            <a:r>
              <a:rPr lang="en-US" dirty="0" err="1" smtClean="0"/>
              <a:t>gav</a:t>
            </a:r>
            <a:r>
              <a:rPr lang="en-US" dirty="0" smtClean="0"/>
              <a:t> </a:t>
            </a:r>
            <a:r>
              <a:rPr lang="en-US" dirty="0" err="1" smtClean="0"/>
              <a:t>kompletta</a:t>
            </a:r>
            <a:r>
              <a:rPr lang="en-US" dirty="0" smtClean="0"/>
              <a:t> </a:t>
            </a:r>
            <a:r>
              <a:rPr lang="en-US" dirty="0" err="1" smtClean="0"/>
              <a:t>svar</a:t>
            </a:r>
            <a:r>
              <a:rPr lang="en-US" dirty="0" smtClean="0"/>
              <a:t> </a:t>
            </a:r>
            <a:r>
              <a:rPr lang="en-US" dirty="0" err="1" smtClean="0"/>
              <a:t>inkluderades</a:t>
            </a:r>
            <a:r>
              <a:rPr lang="en-US" dirty="0" smtClean="0"/>
              <a:t> den </a:t>
            </a:r>
            <a:r>
              <a:rPr lang="en-US" dirty="0" err="1" smtClean="0"/>
              <a:t>statistiska</a:t>
            </a:r>
            <a:r>
              <a:rPr lang="en-US" dirty="0" smtClean="0"/>
              <a:t> </a:t>
            </a:r>
            <a:r>
              <a:rPr lang="en-US" dirty="0" err="1" smtClean="0"/>
              <a:t>analysen</a:t>
            </a:r>
            <a:r>
              <a:rPr lang="en-US" dirty="0" smtClean="0"/>
              <a:t>.</a:t>
            </a:r>
            <a:endParaRPr lang="sv-SE" dirty="0"/>
          </a:p>
        </p:txBody>
      </p:sp>
    </p:spTree>
    <p:extLst>
      <p:ext uri="{BB962C8B-B14F-4D97-AF65-F5344CB8AC3E}">
        <p14:creationId xmlns:p14="http://schemas.microsoft.com/office/powerpoint/2010/main" val="1281994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sz="quarter" idx="1"/>
          </p:nvPr>
        </p:nvSpPr>
        <p:spPr/>
        <p:txBody>
          <a:bodyPr/>
          <a:lstStyle/>
          <a:p>
            <a:endParaRPr lang="sv-SE" dirty="0"/>
          </a:p>
        </p:txBody>
      </p:sp>
      <p:pic>
        <p:nvPicPr>
          <p:cNvPr id="1026" name="Picture 2" descr="H:\SPOR Koordinator\Forskning SARA\Orginal QoR15\Till-ACTA\submissin 180109\Fig 1.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836713"/>
            <a:ext cx="4185616" cy="5616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16284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b="1" dirty="0" err="1" smtClean="0"/>
              <a:t>Resultat</a:t>
            </a:r>
            <a:r>
              <a:rPr lang="en-US" b="1" dirty="0" smtClean="0"/>
              <a:t> ‘Feasibility’</a:t>
            </a:r>
            <a:r>
              <a:rPr lang="sv-SE" dirty="0"/>
              <a:t/>
            </a:r>
            <a:br>
              <a:rPr lang="sv-SE" dirty="0"/>
            </a:br>
            <a:endParaRPr lang="sv-SE" dirty="0"/>
          </a:p>
        </p:txBody>
      </p:sp>
      <p:sp>
        <p:nvSpPr>
          <p:cNvPr id="3" name="Platshållare för innehåll 2"/>
          <p:cNvSpPr>
            <a:spLocks noGrp="1"/>
          </p:cNvSpPr>
          <p:nvPr>
            <p:ph sz="quarter" idx="1"/>
          </p:nvPr>
        </p:nvSpPr>
        <p:spPr/>
        <p:txBody>
          <a:bodyPr>
            <a:normAutofit/>
          </a:bodyPr>
          <a:lstStyle/>
          <a:p>
            <a:r>
              <a:rPr lang="en-US" sz="2800" dirty="0" smtClean="0"/>
              <a:t>154 </a:t>
            </a:r>
            <a:r>
              <a:rPr lang="en-US" sz="2800" dirty="0"/>
              <a:t>of 180 (85.5</a:t>
            </a:r>
            <a:r>
              <a:rPr lang="en-US" sz="2800" dirty="0" smtClean="0"/>
              <a:t>%)</a:t>
            </a:r>
          </a:p>
          <a:p>
            <a:pPr marL="0" indent="0">
              <a:buNone/>
            </a:pPr>
            <a:endParaRPr lang="sv-SE" sz="2800" dirty="0"/>
          </a:p>
          <a:p>
            <a:r>
              <a:rPr lang="en-US" sz="2800" dirty="0" err="1" smtClean="0"/>
              <a:t>Det</a:t>
            </a:r>
            <a:r>
              <a:rPr lang="en-US" sz="2800" dirty="0" smtClean="0"/>
              <a:t> </a:t>
            </a:r>
            <a:r>
              <a:rPr lang="en-US" sz="2800" dirty="0" err="1" smtClean="0"/>
              <a:t>var</a:t>
            </a:r>
            <a:r>
              <a:rPr lang="en-US" sz="2800" dirty="0" smtClean="0"/>
              <a:t> </a:t>
            </a:r>
            <a:r>
              <a:rPr lang="en-US" sz="2800" dirty="0" err="1" smtClean="0"/>
              <a:t>lätt</a:t>
            </a:r>
            <a:r>
              <a:rPr lang="en-US" sz="2800" dirty="0" smtClean="0"/>
              <a:t> </a:t>
            </a:r>
            <a:r>
              <a:rPr lang="en-US" sz="2800" dirty="0" err="1" smtClean="0"/>
              <a:t>att</a:t>
            </a:r>
            <a:r>
              <a:rPr lang="en-US" sz="2800" dirty="0" smtClean="0"/>
              <a:t> </a:t>
            </a:r>
            <a:r>
              <a:rPr lang="en-US" sz="2800" dirty="0" err="1" smtClean="0"/>
              <a:t>få</a:t>
            </a:r>
            <a:r>
              <a:rPr lang="en-US" sz="2800" dirty="0" smtClean="0"/>
              <a:t> </a:t>
            </a:r>
            <a:r>
              <a:rPr lang="en-US" sz="2800" dirty="0" err="1" smtClean="0"/>
              <a:t>patienter</a:t>
            </a:r>
            <a:r>
              <a:rPr lang="en-US" sz="2800" dirty="0" smtClean="0"/>
              <a:t> </a:t>
            </a:r>
            <a:r>
              <a:rPr lang="en-US" sz="2800" dirty="0" err="1" smtClean="0"/>
              <a:t>att</a:t>
            </a:r>
            <a:r>
              <a:rPr lang="en-US" sz="2800" dirty="0" smtClean="0"/>
              <a:t> </a:t>
            </a:r>
            <a:r>
              <a:rPr lang="en-US" sz="2800" dirty="0" err="1" smtClean="0"/>
              <a:t>fylla</a:t>
            </a:r>
            <a:r>
              <a:rPr lang="en-US" sz="2800" dirty="0" smtClean="0"/>
              <a:t> i med </a:t>
            </a:r>
            <a:r>
              <a:rPr lang="en-US" sz="2800" dirty="0" err="1" smtClean="0"/>
              <a:t>få</a:t>
            </a:r>
            <a:r>
              <a:rPr lang="en-US" sz="2800" dirty="0" smtClean="0"/>
              <a:t> </a:t>
            </a:r>
            <a:r>
              <a:rPr lang="en-US" sz="2800" dirty="0" err="1" smtClean="0"/>
              <a:t>instruktioner</a:t>
            </a:r>
            <a:r>
              <a:rPr lang="en-US" sz="2800" dirty="0" smtClean="0"/>
              <a:t>. </a:t>
            </a:r>
          </a:p>
          <a:p>
            <a:endParaRPr lang="en-US" sz="2800" dirty="0" smtClean="0"/>
          </a:p>
          <a:p>
            <a:r>
              <a:rPr lang="en-US" sz="2800" dirty="0" err="1" smtClean="0"/>
              <a:t>Medeltid</a:t>
            </a:r>
            <a:r>
              <a:rPr lang="en-US" sz="2800" dirty="0" smtClean="0"/>
              <a:t> </a:t>
            </a:r>
            <a:r>
              <a:rPr lang="en-US" sz="2800" dirty="0" err="1"/>
              <a:t>att</a:t>
            </a:r>
            <a:r>
              <a:rPr lang="en-US" sz="2800" dirty="0"/>
              <a:t> </a:t>
            </a:r>
            <a:r>
              <a:rPr lang="en-US" sz="2800" dirty="0" err="1"/>
              <a:t>svara</a:t>
            </a:r>
            <a:r>
              <a:rPr lang="en-US" sz="2800" dirty="0"/>
              <a:t> </a:t>
            </a:r>
            <a:r>
              <a:rPr lang="en-US" sz="2800" dirty="0" err="1"/>
              <a:t>på</a:t>
            </a:r>
            <a:r>
              <a:rPr lang="en-US" sz="2800" dirty="0"/>
              <a:t> </a:t>
            </a:r>
            <a:r>
              <a:rPr lang="en-US" sz="2800" dirty="0" err="1"/>
              <a:t>frågorna</a:t>
            </a:r>
            <a:r>
              <a:rPr lang="en-US" sz="2800" dirty="0"/>
              <a:t> </a:t>
            </a:r>
            <a:r>
              <a:rPr lang="en-US" sz="2800" dirty="0" err="1"/>
              <a:t>var</a:t>
            </a:r>
            <a:r>
              <a:rPr lang="en-US" sz="2800" dirty="0"/>
              <a:t> 3.0±0.7 min</a:t>
            </a:r>
          </a:p>
          <a:p>
            <a:endParaRPr lang="sv-SE" sz="2800" dirty="0"/>
          </a:p>
          <a:p>
            <a:endParaRPr lang="sv-SE" dirty="0"/>
          </a:p>
        </p:txBody>
      </p:sp>
    </p:spTree>
    <p:extLst>
      <p:ext uri="{BB962C8B-B14F-4D97-AF65-F5344CB8AC3E}">
        <p14:creationId xmlns:p14="http://schemas.microsoft.com/office/powerpoint/2010/main" val="8543993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7355160" cy="850106"/>
          </a:xfrm>
        </p:spPr>
        <p:txBody>
          <a:bodyPr>
            <a:normAutofit fontScale="90000"/>
          </a:bodyPr>
          <a:lstStyle/>
          <a:p>
            <a:r>
              <a:rPr lang="en-US" b="1" dirty="0" err="1" smtClean="0"/>
              <a:t>Resultat</a:t>
            </a:r>
            <a:r>
              <a:rPr lang="en-US" b="1" dirty="0" smtClean="0"/>
              <a:t> ‘Validity’</a:t>
            </a:r>
            <a:r>
              <a:rPr lang="sv-SE" dirty="0"/>
              <a:t/>
            </a:r>
            <a:br>
              <a:rPr lang="sv-SE" dirty="0"/>
            </a:br>
            <a:endParaRPr lang="sv-SE" dirty="0"/>
          </a:p>
        </p:txBody>
      </p:sp>
      <p:sp>
        <p:nvSpPr>
          <p:cNvPr id="3" name="Platshållare för innehåll 2"/>
          <p:cNvSpPr>
            <a:spLocks noGrp="1"/>
          </p:cNvSpPr>
          <p:nvPr>
            <p:ph sz="quarter" idx="1"/>
          </p:nvPr>
        </p:nvSpPr>
        <p:spPr>
          <a:xfrm>
            <a:off x="457200" y="1124744"/>
            <a:ext cx="7787208" cy="5349208"/>
          </a:xfrm>
        </p:spPr>
        <p:txBody>
          <a:bodyPr>
            <a:noAutofit/>
          </a:bodyPr>
          <a:lstStyle/>
          <a:p>
            <a:pPr marL="0" indent="0">
              <a:buNone/>
            </a:pPr>
            <a:r>
              <a:rPr lang="en-US" sz="1600" b="1" dirty="0" smtClean="0"/>
              <a:t>‘Construct validity’:</a:t>
            </a:r>
          </a:p>
          <a:p>
            <a:r>
              <a:rPr lang="en-US" sz="1600" dirty="0" err="1"/>
              <a:t>Det</a:t>
            </a:r>
            <a:r>
              <a:rPr lang="en-US" sz="1600" dirty="0"/>
              <a:t> </a:t>
            </a:r>
            <a:r>
              <a:rPr lang="en-US" sz="1600" dirty="0" err="1"/>
              <a:t>fanns</a:t>
            </a:r>
            <a:r>
              <a:rPr lang="en-US" sz="1600" dirty="0"/>
              <a:t> </a:t>
            </a:r>
            <a:r>
              <a:rPr lang="en-US" sz="1600" dirty="0" err="1" smtClean="0"/>
              <a:t>signifikanta</a:t>
            </a:r>
            <a:r>
              <a:rPr lang="en-US" sz="1600" dirty="0" smtClean="0"/>
              <a:t> </a:t>
            </a:r>
            <a:r>
              <a:rPr lang="en-US" sz="1600" dirty="0" err="1" smtClean="0"/>
              <a:t>samband</a:t>
            </a:r>
            <a:r>
              <a:rPr lang="en-US" sz="1600" dirty="0" smtClean="0"/>
              <a:t> </a:t>
            </a:r>
            <a:r>
              <a:rPr lang="en-US" sz="1600" dirty="0" err="1"/>
              <a:t>mellan</a:t>
            </a:r>
            <a:r>
              <a:rPr lang="en-US" sz="1600" dirty="0"/>
              <a:t> </a:t>
            </a:r>
            <a:r>
              <a:rPr lang="en-US" sz="1600" dirty="0" err="1"/>
              <a:t>storleken</a:t>
            </a:r>
            <a:r>
              <a:rPr lang="en-US" sz="1600" dirty="0"/>
              <a:t> </a:t>
            </a:r>
            <a:r>
              <a:rPr lang="en-US" sz="1600" dirty="0" err="1"/>
              <a:t>på</a:t>
            </a:r>
            <a:r>
              <a:rPr lang="en-US" sz="1600" dirty="0"/>
              <a:t> </a:t>
            </a:r>
            <a:r>
              <a:rPr lang="en-US" sz="1600" dirty="0" err="1"/>
              <a:t>det</a:t>
            </a:r>
            <a:r>
              <a:rPr lang="en-US" sz="1600" dirty="0"/>
              <a:t> </a:t>
            </a:r>
            <a:r>
              <a:rPr lang="en-US" sz="1600" dirty="0" err="1"/>
              <a:t>kirurgiska</a:t>
            </a:r>
            <a:r>
              <a:rPr lang="en-US" sz="1600" dirty="0"/>
              <a:t> </a:t>
            </a:r>
            <a:r>
              <a:rPr lang="en-US" sz="1600" dirty="0" err="1"/>
              <a:t>ingreppet</a:t>
            </a:r>
            <a:r>
              <a:rPr lang="en-US" sz="1600" dirty="0"/>
              <a:t> </a:t>
            </a:r>
            <a:r>
              <a:rPr lang="en-US" sz="1600" dirty="0" err="1"/>
              <a:t>och</a:t>
            </a:r>
            <a:r>
              <a:rPr lang="en-US" sz="1600" dirty="0"/>
              <a:t> </a:t>
            </a:r>
            <a:r>
              <a:rPr lang="en-US" sz="1600" dirty="0" err="1"/>
              <a:t>poäng</a:t>
            </a:r>
            <a:r>
              <a:rPr lang="en-US" sz="1600" dirty="0"/>
              <a:t> </a:t>
            </a:r>
            <a:r>
              <a:rPr lang="en-US" sz="1600" dirty="0" err="1" smtClean="0"/>
              <a:t>postoperativt</a:t>
            </a:r>
            <a:r>
              <a:rPr lang="en-US" sz="1600" dirty="0" smtClean="0"/>
              <a:t>, </a:t>
            </a:r>
            <a:r>
              <a:rPr lang="en-US" sz="1600" dirty="0" err="1" smtClean="0"/>
              <a:t>både</a:t>
            </a:r>
            <a:r>
              <a:rPr lang="en-US" sz="1600" dirty="0" smtClean="0"/>
              <a:t> </a:t>
            </a:r>
            <a:r>
              <a:rPr lang="en-US" sz="1600" dirty="0"/>
              <a:t>vid 24 </a:t>
            </a:r>
            <a:r>
              <a:rPr lang="en-US" sz="1600" dirty="0" err="1"/>
              <a:t>och</a:t>
            </a:r>
            <a:r>
              <a:rPr lang="en-US" sz="1600" dirty="0"/>
              <a:t> 48 </a:t>
            </a:r>
            <a:r>
              <a:rPr lang="en-US" sz="1600" dirty="0" err="1"/>
              <a:t>timmar</a:t>
            </a:r>
            <a:r>
              <a:rPr lang="en-US" sz="1600" dirty="0" smtClean="0"/>
              <a:t>. </a:t>
            </a:r>
          </a:p>
          <a:p>
            <a:pPr marL="0" indent="0">
              <a:buNone/>
            </a:pPr>
            <a:r>
              <a:rPr lang="en-US" sz="1600" dirty="0" smtClean="0"/>
              <a:t>	(</a:t>
            </a:r>
            <a:r>
              <a:rPr lang="en-US" sz="1600" dirty="0">
                <a:sym typeface="Symbol"/>
              </a:rPr>
              <a:t></a:t>
            </a:r>
            <a:r>
              <a:rPr lang="en-US" sz="1600" dirty="0"/>
              <a:t>=-0.395, p=&lt;0.001 (24h) and </a:t>
            </a:r>
            <a:r>
              <a:rPr lang="en-US" sz="1600" dirty="0">
                <a:sym typeface="Symbol"/>
              </a:rPr>
              <a:t></a:t>
            </a:r>
            <a:r>
              <a:rPr lang="en-US" sz="1600" dirty="0"/>
              <a:t>=-0.306, p=&lt;0.001 (48h</a:t>
            </a:r>
            <a:r>
              <a:rPr lang="en-US" sz="1600" dirty="0" smtClean="0"/>
              <a:t>)) </a:t>
            </a:r>
          </a:p>
          <a:p>
            <a:pPr marL="0" indent="0">
              <a:buNone/>
            </a:pPr>
            <a:endParaRPr lang="en-US" sz="1600" dirty="0"/>
          </a:p>
          <a:p>
            <a:r>
              <a:rPr lang="en-US" sz="1600" dirty="0" smtClean="0"/>
              <a:t>Inga </a:t>
            </a:r>
            <a:r>
              <a:rPr lang="en-US" sz="1600" dirty="0" err="1"/>
              <a:t>skillnader</a:t>
            </a:r>
            <a:r>
              <a:rPr lang="en-US" sz="1600" dirty="0"/>
              <a:t> </a:t>
            </a:r>
            <a:r>
              <a:rPr lang="en-US" sz="1600" dirty="0" err="1"/>
              <a:t>gällande</a:t>
            </a:r>
            <a:r>
              <a:rPr lang="en-US" sz="1600" dirty="0"/>
              <a:t> </a:t>
            </a:r>
            <a:r>
              <a:rPr lang="en-US" sz="1600" dirty="0" err="1"/>
              <a:t>ålder</a:t>
            </a:r>
            <a:r>
              <a:rPr lang="en-US" sz="1600" dirty="0"/>
              <a:t> </a:t>
            </a:r>
            <a:r>
              <a:rPr lang="en-US" sz="1600" dirty="0" err="1"/>
              <a:t>och</a:t>
            </a:r>
            <a:r>
              <a:rPr lang="en-US" sz="1600" dirty="0"/>
              <a:t> </a:t>
            </a:r>
            <a:r>
              <a:rPr lang="en-US" sz="1600" dirty="0" err="1"/>
              <a:t>kön</a:t>
            </a:r>
            <a:r>
              <a:rPr lang="en-US" sz="1600" dirty="0" smtClean="0"/>
              <a:t>.</a:t>
            </a:r>
          </a:p>
          <a:p>
            <a:endParaRPr lang="en-US" sz="1600" dirty="0"/>
          </a:p>
          <a:p>
            <a:r>
              <a:rPr lang="en-US" sz="1600" dirty="0" err="1"/>
              <a:t>Det</a:t>
            </a:r>
            <a:r>
              <a:rPr lang="en-US" sz="1600" dirty="0"/>
              <a:t> </a:t>
            </a:r>
            <a:r>
              <a:rPr lang="en-US" sz="1600" dirty="0" err="1"/>
              <a:t>fanns</a:t>
            </a:r>
            <a:r>
              <a:rPr lang="en-US" sz="1600" dirty="0"/>
              <a:t> significant </a:t>
            </a:r>
            <a:r>
              <a:rPr lang="en-US" sz="1600" dirty="0" err="1"/>
              <a:t>samband</a:t>
            </a:r>
            <a:r>
              <a:rPr lang="en-US" sz="1600" dirty="0"/>
              <a:t> </a:t>
            </a:r>
            <a:r>
              <a:rPr lang="en-US" sz="1600" dirty="0" err="1"/>
              <a:t>mellan</a:t>
            </a:r>
            <a:r>
              <a:rPr lang="en-US" sz="1600" dirty="0"/>
              <a:t> ASA </a:t>
            </a:r>
            <a:r>
              <a:rPr lang="en-US" sz="1600" dirty="0" err="1"/>
              <a:t>och</a:t>
            </a:r>
            <a:r>
              <a:rPr lang="en-US" sz="1600" dirty="0"/>
              <a:t> </a:t>
            </a:r>
            <a:r>
              <a:rPr lang="en-US" sz="1600" dirty="0" err="1"/>
              <a:t>poäng</a:t>
            </a:r>
            <a:r>
              <a:rPr lang="en-US" sz="1600" dirty="0"/>
              <a:t> vid </a:t>
            </a:r>
            <a:r>
              <a:rPr lang="en-US" sz="1600" dirty="0" err="1"/>
              <a:t>alla</a:t>
            </a:r>
            <a:r>
              <a:rPr lang="en-US" sz="1600" dirty="0"/>
              <a:t> </a:t>
            </a:r>
            <a:r>
              <a:rPr lang="en-US" sz="1600" dirty="0" err="1" smtClean="0"/>
              <a:t>tidpunkter</a:t>
            </a:r>
            <a:endParaRPr lang="en-US" sz="1600" dirty="0" smtClean="0"/>
          </a:p>
          <a:p>
            <a:pPr marL="0" indent="0">
              <a:buNone/>
            </a:pPr>
            <a:r>
              <a:rPr lang="en-US" sz="1600" dirty="0" smtClean="0"/>
              <a:t>	(</a:t>
            </a:r>
            <a:r>
              <a:rPr lang="en-US" sz="1600" dirty="0">
                <a:sym typeface="Symbol"/>
              </a:rPr>
              <a:t></a:t>
            </a:r>
            <a:r>
              <a:rPr lang="en-US" sz="1600" dirty="0"/>
              <a:t>=-0.176, p=0.029 (</a:t>
            </a:r>
            <a:r>
              <a:rPr lang="en-US" sz="1600" dirty="0" err="1"/>
              <a:t>prescore</a:t>
            </a:r>
            <a:r>
              <a:rPr lang="en-US" sz="1600" dirty="0"/>
              <a:t>), </a:t>
            </a:r>
            <a:r>
              <a:rPr lang="en-US" sz="1600" dirty="0">
                <a:sym typeface="Symbol"/>
              </a:rPr>
              <a:t></a:t>
            </a:r>
            <a:r>
              <a:rPr lang="en-US" sz="1600" dirty="0"/>
              <a:t>=-0.167, p=0.039 (24h), </a:t>
            </a:r>
            <a:r>
              <a:rPr lang="en-US" sz="1600" dirty="0">
                <a:sym typeface="Symbol"/>
              </a:rPr>
              <a:t></a:t>
            </a:r>
            <a:r>
              <a:rPr lang="en-US" sz="1600" dirty="0"/>
              <a:t>=-0.175, </a:t>
            </a:r>
            <a:r>
              <a:rPr lang="en-US" sz="1600" dirty="0" smtClean="0"/>
              <a:t>	p=0.03 </a:t>
            </a:r>
            <a:r>
              <a:rPr lang="en-US" sz="1600" dirty="0"/>
              <a:t>(48h)</a:t>
            </a:r>
          </a:p>
          <a:p>
            <a:r>
              <a:rPr lang="en-US" sz="1600" dirty="0" err="1" smtClean="0"/>
              <a:t>Det</a:t>
            </a:r>
            <a:r>
              <a:rPr lang="en-US" sz="1600" dirty="0" smtClean="0"/>
              <a:t> </a:t>
            </a:r>
            <a:r>
              <a:rPr lang="en-US" sz="1600" dirty="0" err="1"/>
              <a:t>fanns</a:t>
            </a:r>
            <a:r>
              <a:rPr lang="en-US" sz="1600" dirty="0"/>
              <a:t> </a:t>
            </a:r>
            <a:r>
              <a:rPr lang="en-US" sz="1600" dirty="0" err="1"/>
              <a:t>samband</a:t>
            </a:r>
            <a:r>
              <a:rPr lang="en-US" sz="1600" dirty="0"/>
              <a:t> </a:t>
            </a:r>
            <a:r>
              <a:rPr lang="en-US" sz="1600" dirty="0" err="1" smtClean="0"/>
              <a:t>mellan</a:t>
            </a:r>
            <a:r>
              <a:rPr lang="en-US" sz="1600" dirty="0" smtClean="0"/>
              <a:t>:</a:t>
            </a:r>
          </a:p>
          <a:p>
            <a:pPr marL="0" indent="0">
              <a:buNone/>
            </a:pPr>
            <a:r>
              <a:rPr lang="en-US" sz="1600" dirty="0" smtClean="0"/>
              <a:t> </a:t>
            </a:r>
            <a:r>
              <a:rPr lang="en-US" sz="1600" b="1" dirty="0" err="1" smtClean="0"/>
              <a:t>optid</a:t>
            </a:r>
            <a:endParaRPr lang="en-US" sz="1600" b="1" dirty="0" smtClean="0"/>
          </a:p>
          <a:p>
            <a:pPr marL="0" indent="0">
              <a:buNone/>
            </a:pPr>
            <a:r>
              <a:rPr lang="en-US" sz="1600" dirty="0"/>
              <a:t> </a:t>
            </a:r>
            <a:r>
              <a:rPr lang="en-US" sz="1600" dirty="0" smtClean="0"/>
              <a:t>     (</a:t>
            </a:r>
            <a:r>
              <a:rPr lang="en-US" sz="1600" dirty="0">
                <a:sym typeface="Symbol"/>
              </a:rPr>
              <a:t></a:t>
            </a:r>
            <a:r>
              <a:rPr lang="en-US" sz="1600" dirty="0"/>
              <a:t>=-0.274, p&lt;0.001 for 24h, </a:t>
            </a:r>
            <a:r>
              <a:rPr lang="en-US" sz="1600" dirty="0">
                <a:sym typeface="Symbol"/>
              </a:rPr>
              <a:t></a:t>
            </a:r>
            <a:r>
              <a:rPr lang="en-US" sz="1600" dirty="0"/>
              <a:t>=-0.294 p&lt;0.001 for 48h postoperatively)</a:t>
            </a:r>
          </a:p>
          <a:p>
            <a:pPr marL="0" indent="0">
              <a:buNone/>
            </a:pPr>
            <a:r>
              <a:rPr lang="en-US" sz="1600" b="1" dirty="0" smtClean="0"/>
              <a:t> </a:t>
            </a:r>
            <a:r>
              <a:rPr lang="en-US" sz="1600" b="1" dirty="0" err="1" smtClean="0"/>
              <a:t>postoptid</a:t>
            </a:r>
            <a:endParaRPr lang="en-US" sz="1600" b="1" dirty="0"/>
          </a:p>
          <a:p>
            <a:pPr marL="0" indent="0">
              <a:buNone/>
            </a:pPr>
            <a:r>
              <a:rPr lang="en-US" sz="1600" b="1" dirty="0" smtClean="0"/>
              <a:t>      </a:t>
            </a:r>
            <a:r>
              <a:rPr lang="en-US" sz="1600" dirty="0" smtClean="0"/>
              <a:t>(</a:t>
            </a:r>
            <a:r>
              <a:rPr lang="en-US" sz="1600" dirty="0">
                <a:sym typeface="Symbol"/>
              </a:rPr>
              <a:t></a:t>
            </a:r>
            <a:r>
              <a:rPr lang="en-US" sz="1600" dirty="0"/>
              <a:t>=-0.305, p&lt;0.001 for 24h, </a:t>
            </a:r>
            <a:r>
              <a:rPr lang="en-US" sz="1600" dirty="0">
                <a:sym typeface="Symbol"/>
              </a:rPr>
              <a:t></a:t>
            </a:r>
            <a:r>
              <a:rPr lang="en-US" sz="1600" dirty="0"/>
              <a:t>=-0.226, p&lt;0.001 for 48h). </a:t>
            </a:r>
            <a:endParaRPr lang="en-US" sz="1600" dirty="0" smtClean="0"/>
          </a:p>
          <a:p>
            <a:pPr marL="0" indent="0">
              <a:buNone/>
            </a:pPr>
            <a:r>
              <a:rPr lang="en-US" sz="1600" b="1" dirty="0" smtClean="0"/>
              <a:t> </a:t>
            </a:r>
            <a:r>
              <a:rPr lang="en-US" sz="1600" b="1" dirty="0" err="1" smtClean="0"/>
              <a:t>vårdtid</a:t>
            </a:r>
            <a:r>
              <a:rPr lang="en-US" sz="1600" b="1" dirty="0" smtClean="0"/>
              <a:t> total</a:t>
            </a:r>
          </a:p>
          <a:p>
            <a:pPr marL="0" indent="0">
              <a:buNone/>
            </a:pPr>
            <a:r>
              <a:rPr lang="en-US" sz="1600" dirty="0"/>
              <a:t> </a:t>
            </a:r>
            <a:r>
              <a:rPr lang="en-US" sz="1600" dirty="0" smtClean="0"/>
              <a:t>     (</a:t>
            </a:r>
            <a:r>
              <a:rPr lang="en-US" sz="1600" dirty="0">
                <a:sym typeface="Symbol"/>
              </a:rPr>
              <a:t></a:t>
            </a:r>
            <a:r>
              <a:rPr lang="en-US" sz="1600" dirty="0"/>
              <a:t>=-0.181, p= 0.024 for 24h, </a:t>
            </a:r>
            <a:r>
              <a:rPr lang="en-US" sz="1600" dirty="0">
                <a:sym typeface="Symbol"/>
              </a:rPr>
              <a:t></a:t>
            </a:r>
            <a:r>
              <a:rPr lang="en-US" sz="1600" dirty="0"/>
              <a:t>=-0.399, p&lt;0.001 for 24h, </a:t>
            </a:r>
            <a:r>
              <a:rPr lang="en-US" sz="1600" dirty="0">
                <a:sym typeface="Symbol"/>
              </a:rPr>
              <a:t></a:t>
            </a:r>
            <a:r>
              <a:rPr lang="en-US" sz="1600" dirty="0"/>
              <a:t>=-0.382, </a:t>
            </a:r>
            <a:r>
              <a:rPr lang="en-US" sz="1600" dirty="0" smtClean="0"/>
              <a:t>	p&lt;0.001 </a:t>
            </a:r>
            <a:r>
              <a:rPr lang="en-US" sz="1600" dirty="0"/>
              <a:t>for 48h</a:t>
            </a:r>
            <a:endParaRPr lang="sv-SE" sz="1600" dirty="0"/>
          </a:p>
          <a:p>
            <a:endParaRPr lang="en-US" sz="1600" dirty="0" smtClean="0"/>
          </a:p>
        </p:txBody>
      </p:sp>
    </p:spTree>
    <p:extLst>
      <p:ext uri="{BB962C8B-B14F-4D97-AF65-F5344CB8AC3E}">
        <p14:creationId xmlns:p14="http://schemas.microsoft.com/office/powerpoint/2010/main" val="259239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Validity</a:t>
            </a:r>
            <a:endParaRPr lang="sv-SE" dirty="0"/>
          </a:p>
        </p:txBody>
      </p:sp>
      <p:sp>
        <p:nvSpPr>
          <p:cNvPr id="3" name="Platshållare för innehåll 2"/>
          <p:cNvSpPr>
            <a:spLocks noGrp="1"/>
          </p:cNvSpPr>
          <p:nvPr>
            <p:ph sz="quarter" idx="1"/>
          </p:nvPr>
        </p:nvSpPr>
        <p:spPr/>
        <p:txBody>
          <a:bodyPr>
            <a:normAutofit/>
          </a:bodyPr>
          <a:lstStyle/>
          <a:p>
            <a:pPr marL="0" indent="0">
              <a:buNone/>
            </a:pPr>
            <a:r>
              <a:rPr lang="en-US" b="1" dirty="0" smtClean="0"/>
              <a:t>‘Cross-cultural validity’:</a:t>
            </a:r>
            <a:endParaRPr lang="sv-SE" b="1" dirty="0"/>
          </a:p>
          <a:p>
            <a:endParaRPr lang="en-US" dirty="0" smtClean="0"/>
          </a:p>
          <a:p>
            <a:r>
              <a:rPr lang="en-US" dirty="0" err="1" smtClean="0"/>
              <a:t>Det</a:t>
            </a:r>
            <a:r>
              <a:rPr lang="en-US" dirty="0" smtClean="0"/>
              <a:t> </a:t>
            </a:r>
            <a:r>
              <a:rPr lang="en-US" dirty="0" err="1" smtClean="0"/>
              <a:t>översatta</a:t>
            </a:r>
            <a:r>
              <a:rPr lang="en-US" dirty="0" smtClean="0"/>
              <a:t> </a:t>
            </a:r>
            <a:r>
              <a:rPr lang="en-US" dirty="0" err="1" smtClean="0"/>
              <a:t>och</a:t>
            </a:r>
            <a:r>
              <a:rPr lang="en-US" dirty="0" smtClean="0"/>
              <a:t> </a:t>
            </a:r>
            <a:r>
              <a:rPr lang="en-US" dirty="0" err="1" smtClean="0"/>
              <a:t>kulturellt</a:t>
            </a:r>
            <a:r>
              <a:rPr lang="en-US" dirty="0" smtClean="0"/>
              <a:t> </a:t>
            </a:r>
            <a:r>
              <a:rPr lang="en-US" dirty="0" err="1" smtClean="0"/>
              <a:t>anpassade</a:t>
            </a:r>
            <a:r>
              <a:rPr lang="en-US" dirty="0" smtClean="0"/>
              <a:t> </a:t>
            </a:r>
            <a:r>
              <a:rPr lang="en-US" dirty="0" err="1" smtClean="0"/>
              <a:t>instrumentet</a:t>
            </a:r>
            <a:r>
              <a:rPr lang="en-US" dirty="0"/>
              <a:t> </a:t>
            </a:r>
            <a:r>
              <a:rPr lang="en-US" dirty="0" smtClean="0"/>
              <a:t>QoR-15swe, </a:t>
            </a:r>
            <a:r>
              <a:rPr lang="en-US" dirty="0" err="1" smtClean="0"/>
              <a:t>sågs</a:t>
            </a:r>
            <a:r>
              <a:rPr lang="en-US" dirty="0" smtClean="0"/>
              <a:t> </a:t>
            </a:r>
            <a:r>
              <a:rPr lang="en-US" dirty="0" err="1" smtClean="0"/>
              <a:t>likna</a:t>
            </a:r>
            <a:r>
              <a:rPr lang="en-US" dirty="0" smtClean="0"/>
              <a:t> </a:t>
            </a:r>
            <a:r>
              <a:rPr lang="en-US" dirty="0" err="1" smtClean="0"/>
              <a:t>orginalinstrumentet</a:t>
            </a:r>
            <a:r>
              <a:rPr lang="en-US" dirty="0" smtClean="0"/>
              <a:t> </a:t>
            </a:r>
            <a:r>
              <a:rPr lang="en-US" dirty="0" err="1" smtClean="0"/>
              <a:t>avseende</a:t>
            </a:r>
            <a:r>
              <a:rPr lang="en-US" dirty="0" smtClean="0"/>
              <a:t> </a:t>
            </a:r>
            <a:r>
              <a:rPr lang="en-US" dirty="0" err="1" smtClean="0"/>
              <a:t>resultatet</a:t>
            </a:r>
            <a:r>
              <a:rPr lang="en-US" dirty="0" smtClean="0"/>
              <a:t> </a:t>
            </a:r>
            <a:r>
              <a:rPr lang="en-US" dirty="0" err="1" smtClean="0"/>
              <a:t>av</a:t>
            </a:r>
            <a:r>
              <a:rPr lang="en-US" dirty="0" smtClean="0"/>
              <a:t> </a:t>
            </a:r>
            <a:r>
              <a:rPr lang="en-US" dirty="0" err="1" smtClean="0"/>
              <a:t>valideringen</a:t>
            </a:r>
            <a:r>
              <a:rPr lang="en-US" dirty="0" smtClean="0"/>
              <a:t>. </a:t>
            </a:r>
          </a:p>
          <a:p>
            <a:endParaRPr lang="en-US" dirty="0"/>
          </a:p>
          <a:p>
            <a:r>
              <a:rPr lang="en-US" dirty="0" err="1" smtClean="0"/>
              <a:t>Det</a:t>
            </a:r>
            <a:r>
              <a:rPr lang="en-US" dirty="0" smtClean="0"/>
              <a:t> </a:t>
            </a:r>
            <a:r>
              <a:rPr lang="en-US" dirty="0" err="1" smtClean="0"/>
              <a:t>översatta</a:t>
            </a:r>
            <a:r>
              <a:rPr lang="en-US" dirty="0" smtClean="0"/>
              <a:t> </a:t>
            </a:r>
            <a:r>
              <a:rPr lang="en-US" dirty="0" err="1" smtClean="0"/>
              <a:t>instrumentet</a:t>
            </a:r>
            <a:r>
              <a:rPr lang="en-US" dirty="0" smtClean="0"/>
              <a:t> </a:t>
            </a:r>
            <a:r>
              <a:rPr lang="en-US" dirty="0" err="1" smtClean="0"/>
              <a:t>var</a:t>
            </a:r>
            <a:r>
              <a:rPr lang="en-US" dirty="0" smtClean="0"/>
              <a:t> </a:t>
            </a:r>
            <a:r>
              <a:rPr lang="en-US" dirty="0" err="1" smtClean="0"/>
              <a:t>lätt</a:t>
            </a:r>
            <a:r>
              <a:rPr lang="en-US" dirty="0" smtClean="0"/>
              <a:t> </a:t>
            </a:r>
            <a:r>
              <a:rPr lang="en-US" dirty="0" err="1" smtClean="0"/>
              <a:t>att</a:t>
            </a:r>
            <a:r>
              <a:rPr lang="en-US" dirty="0" smtClean="0"/>
              <a:t> </a:t>
            </a:r>
            <a:r>
              <a:rPr lang="en-US" dirty="0" err="1" smtClean="0"/>
              <a:t>förstå</a:t>
            </a:r>
            <a:r>
              <a:rPr lang="en-US" dirty="0" smtClean="0"/>
              <a:t> </a:t>
            </a:r>
            <a:r>
              <a:rPr lang="en-US" dirty="0" err="1" smtClean="0"/>
              <a:t>och</a:t>
            </a:r>
            <a:r>
              <a:rPr lang="en-US" dirty="0" smtClean="0"/>
              <a:t> </a:t>
            </a:r>
            <a:r>
              <a:rPr lang="en-US" dirty="0" err="1" smtClean="0"/>
              <a:t>svara</a:t>
            </a:r>
            <a:r>
              <a:rPr lang="en-US" dirty="0" smtClean="0"/>
              <a:t> </a:t>
            </a:r>
            <a:r>
              <a:rPr lang="en-US" dirty="0" err="1" smtClean="0"/>
              <a:t>på</a:t>
            </a:r>
            <a:r>
              <a:rPr lang="en-US" dirty="0" smtClean="0"/>
              <a:t> </a:t>
            </a:r>
            <a:r>
              <a:rPr lang="en-US" dirty="0" err="1" smtClean="0"/>
              <a:t>enligt</a:t>
            </a:r>
            <a:r>
              <a:rPr lang="en-US" dirty="0" smtClean="0"/>
              <a:t> </a:t>
            </a:r>
            <a:r>
              <a:rPr lang="en-US" dirty="0" err="1" smtClean="0"/>
              <a:t>patienter</a:t>
            </a:r>
            <a:r>
              <a:rPr lang="en-US" dirty="0" smtClean="0"/>
              <a:t> </a:t>
            </a:r>
            <a:r>
              <a:rPr lang="en-US" dirty="0" err="1" smtClean="0"/>
              <a:t>och</a:t>
            </a:r>
            <a:r>
              <a:rPr lang="en-US" dirty="0" smtClean="0"/>
              <a:t> </a:t>
            </a:r>
            <a:r>
              <a:rPr lang="en-US" dirty="0" err="1" smtClean="0"/>
              <a:t>sjuksköterskor</a:t>
            </a:r>
            <a:r>
              <a:rPr lang="en-US" dirty="0"/>
              <a:t> </a:t>
            </a:r>
            <a:r>
              <a:rPr lang="en-US" dirty="0" err="1" smtClean="0"/>
              <a:t>och</a:t>
            </a:r>
            <a:r>
              <a:rPr lang="en-US" dirty="0" smtClean="0"/>
              <a:t> </a:t>
            </a:r>
            <a:r>
              <a:rPr lang="en-US" dirty="0" err="1" smtClean="0"/>
              <a:t>kunde</a:t>
            </a:r>
            <a:r>
              <a:rPr lang="en-US" dirty="0" smtClean="0"/>
              <a:t> </a:t>
            </a:r>
            <a:r>
              <a:rPr lang="en-US" dirty="0" err="1" smtClean="0"/>
              <a:t>ses</a:t>
            </a:r>
            <a:r>
              <a:rPr lang="en-US" dirty="0" smtClean="0"/>
              <a:t> </a:t>
            </a:r>
            <a:r>
              <a:rPr lang="en-US" dirty="0" err="1" smtClean="0"/>
              <a:t>som</a:t>
            </a:r>
            <a:r>
              <a:rPr lang="en-US" dirty="0" smtClean="0"/>
              <a:t> </a:t>
            </a:r>
            <a:r>
              <a:rPr lang="en-US" dirty="0" err="1" smtClean="0"/>
              <a:t>en</a:t>
            </a:r>
            <a:r>
              <a:rPr lang="en-US" dirty="0" smtClean="0"/>
              <a:t> </a:t>
            </a:r>
            <a:r>
              <a:rPr lang="en-US" dirty="0" err="1" smtClean="0"/>
              <a:t>adekvat</a:t>
            </a:r>
            <a:r>
              <a:rPr lang="en-US" dirty="0" smtClean="0"/>
              <a:t> </a:t>
            </a:r>
            <a:r>
              <a:rPr lang="en-US" dirty="0" err="1" smtClean="0"/>
              <a:t>reflektion</a:t>
            </a:r>
            <a:r>
              <a:rPr lang="en-US" dirty="0" smtClean="0"/>
              <a:t> </a:t>
            </a:r>
            <a:r>
              <a:rPr lang="en-US" dirty="0" err="1" smtClean="0"/>
              <a:t>över</a:t>
            </a:r>
            <a:r>
              <a:rPr lang="en-US" dirty="0" smtClean="0"/>
              <a:t> </a:t>
            </a:r>
            <a:r>
              <a:rPr lang="en-US" dirty="0" err="1" smtClean="0"/>
              <a:t>dimensionen</a:t>
            </a:r>
            <a:r>
              <a:rPr lang="en-US" dirty="0" smtClean="0"/>
              <a:t> </a:t>
            </a:r>
            <a:r>
              <a:rPr lang="en-US" dirty="0" err="1" smtClean="0"/>
              <a:t>postoperativ</a:t>
            </a:r>
            <a:r>
              <a:rPr lang="en-US" dirty="0" smtClean="0"/>
              <a:t> </a:t>
            </a:r>
            <a:r>
              <a:rPr lang="en-US" dirty="0" err="1" smtClean="0"/>
              <a:t>återhämtning</a:t>
            </a:r>
            <a:r>
              <a:rPr lang="en-US" dirty="0" smtClean="0"/>
              <a:t>.</a:t>
            </a:r>
            <a:endParaRPr lang="sv-SE" dirty="0"/>
          </a:p>
        </p:txBody>
      </p:sp>
    </p:spTree>
    <p:extLst>
      <p:ext uri="{BB962C8B-B14F-4D97-AF65-F5344CB8AC3E}">
        <p14:creationId xmlns:p14="http://schemas.microsoft.com/office/powerpoint/2010/main" val="40882193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dirty="0" err="1" smtClean="0"/>
              <a:t>Resultat</a:t>
            </a:r>
            <a:r>
              <a:rPr lang="en-US" dirty="0" smtClean="0"/>
              <a:t> Reliability</a:t>
            </a:r>
            <a:r>
              <a:rPr lang="sv-SE" dirty="0"/>
              <a:t/>
            </a:r>
            <a:br>
              <a:rPr lang="sv-SE" dirty="0"/>
            </a:br>
            <a:endParaRPr lang="sv-SE" dirty="0"/>
          </a:p>
        </p:txBody>
      </p:sp>
      <p:sp>
        <p:nvSpPr>
          <p:cNvPr id="3" name="Platshållare för innehåll 2"/>
          <p:cNvSpPr>
            <a:spLocks noGrp="1"/>
          </p:cNvSpPr>
          <p:nvPr>
            <p:ph sz="quarter" idx="1"/>
          </p:nvPr>
        </p:nvSpPr>
        <p:spPr/>
        <p:txBody>
          <a:bodyPr>
            <a:normAutofit/>
          </a:bodyPr>
          <a:lstStyle/>
          <a:p>
            <a:r>
              <a:rPr lang="en-US" sz="2600" dirty="0" smtClean="0"/>
              <a:t>Vi </a:t>
            </a:r>
            <a:r>
              <a:rPr lang="en-US" sz="2600" dirty="0" err="1" smtClean="0"/>
              <a:t>sammanställde</a:t>
            </a:r>
            <a:r>
              <a:rPr lang="en-US" sz="2600" dirty="0" smtClean="0"/>
              <a:t> </a:t>
            </a:r>
            <a:r>
              <a:rPr lang="en-US" sz="2600" dirty="0" err="1" smtClean="0"/>
              <a:t>en</a:t>
            </a:r>
            <a:r>
              <a:rPr lang="en-US" sz="2600" dirty="0" smtClean="0"/>
              <a:t> </a:t>
            </a:r>
            <a:r>
              <a:rPr lang="en-US" sz="2600" dirty="0" err="1" smtClean="0"/>
              <a:t>matris</a:t>
            </a:r>
            <a:r>
              <a:rPr lang="en-US" sz="2600" dirty="0" smtClean="0"/>
              <a:t> </a:t>
            </a:r>
            <a:r>
              <a:rPr lang="en-US" sz="2600" dirty="0" err="1" smtClean="0"/>
              <a:t>för</a:t>
            </a:r>
            <a:r>
              <a:rPr lang="en-US" sz="2600" dirty="0" smtClean="0"/>
              <a:t> ‘inter-item’ </a:t>
            </a:r>
            <a:r>
              <a:rPr lang="en-US" sz="2600" dirty="0"/>
              <a:t>and </a:t>
            </a:r>
            <a:r>
              <a:rPr lang="en-US" sz="2600" dirty="0" smtClean="0"/>
              <a:t>‘inter-dimension’ </a:t>
            </a:r>
            <a:r>
              <a:rPr lang="en-US" sz="2600" dirty="0" err="1" smtClean="0"/>
              <a:t>korrelationer</a:t>
            </a:r>
            <a:r>
              <a:rPr lang="en-US" sz="2600" dirty="0" smtClean="0"/>
              <a:t>. </a:t>
            </a:r>
            <a:r>
              <a:rPr lang="en-US" sz="2600" dirty="0" err="1" smtClean="0"/>
              <a:t>Liknade</a:t>
            </a:r>
            <a:r>
              <a:rPr lang="en-US" sz="2600" dirty="0" smtClean="0"/>
              <a:t> </a:t>
            </a:r>
            <a:r>
              <a:rPr lang="en-US" sz="2600" dirty="0" err="1" smtClean="0"/>
              <a:t>andra</a:t>
            </a:r>
            <a:r>
              <a:rPr lang="en-US" sz="2600" dirty="0" smtClean="0"/>
              <a:t> studier</a:t>
            </a:r>
          </a:p>
          <a:p>
            <a:pPr marL="0" indent="0">
              <a:buNone/>
            </a:pPr>
            <a:endParaRPr lang="en-US" sz="2600" dirty="0" smtClean="0"/>
          </a:p>
          <a:p>
            <a:r>
              <a:rPr lang="en-US" sz="2600" dirty="0" smtClean="0"/>
              <a:t>‘Inter-item’ </a:t>
            </a:r>
            <a:r>
              <a:rPr lang="en-US" sz="2600" dirty="0"/>
              <a:t>Cronbach’s alpha </a:t>
            </a:r>
            <a:r>
              <a:rPr lang="en-US" sz="2600" dirty="0" err="1" smtClean="0"/>
              <a:t>visade</a:t>
            </a:r>
            <a:r>
              <a:rPr lang="en-US" sz="2600" dirty="0" smtClean="0"/>
              <a:t> </a:t>
            </a:r>
            <a:r>
              <a:rPr lang="en-US" sz="2600" dirty="0" err="1" smtClean="0"/>
              <a:t>på</a:t>
            </a:r>
            <a:r>
              <a:rPr lang="en-US" sz="2600" dirty="0" smtClean="0"/>
              <a:t> </a:t>
            </a:r>
            <a:r>
              <a:rPr lang="en-US" sz="2600" dirty="0" err="1" smtClean="0"/>
              <a:t>en</a:t>
            </a:r>
            <a:r>
              <a:rPr lang="en-US" sz="2600" dirty="0" smtClean="0"/>
              <a:t> </a:t>
            </a:r>
            <a:r>
              <a:rPr lang="en-US" sz="2600" dirty="0" err="1" smtClean="0"/>
              <a:t>hög</a:t>
            </a:r>
            <a:r>
              <a:rPr lang="en-US" sz="2600" dirty="0" smtClean="0"/>
              <a:t> </a:t>
            </a:r>
            <a:r>
              <a:rPr lang="en-US" sz="2600" dirty="0" err="1" smtClean="0"/>
              <a:t>tillförlitlighet</a:t>
            </a:r>
            <a:r>
              <a:rPr lang="en-US" sz="2600" dirty="0" smtClean="0"/>
              <a:t> vid </a:t>
            </a:r>
            <a:r>
              <a:rPr lang="en-US" sz="2600" dirty="0" err="1" smtClean="0"/>
              <a:t>alla</a:t>
            </a:r>
            <a:r>
              <a:rPr lang="en-US" sz="2600" dirty="0" smtClean="0"/>
              <a:t> </a:t>
            </a:r>
            <a:r>
              <a:rPr lang="en-US" sz="2600" dirty="0" err="1" smtClean="0"/>
              <a:t>mättillfällen</a:t>
            </a:r>
            <a:r>
              <a:rPr lang="en-US" sz="2600" dirty="0" smtClean="0"/>
              <a:t>.</a:t>
            </a:r>
          </a:p>
          <a:p>
            <a:pPr marL="0" indent="0">
              <a:buNone/>
            </a:pPr>
            <a:endParaRPr lang="en-US" sz="2600" dirty="0" smtClean="0"/>
          </a:p>
          <a:p>
            <a:r>
              <a:rPr lang="en-US" sz="2600" dirty="0" smtClean="0"/>
              <a:t>‘Test-retest reliability’ Cronbach’s alpha, </a:t>
            </a:r>
            <a:r>
              <a:rPr lang="en-US" sz="2600" dirty="0"/>
              <a:t>23 </a:t>
            </a:r>
            <a:r>
              <a:rPr lang="en-US" sz="2600" dirty="0" err="1" smtClean="0"/>
              <a:t>patienter</a:t>
            </a:r>
            <a:r>
              <a:rPr lang="en-US" sz="2600" dirty="0" smtClean="0"/>
              <a:t> </a:t>
            </a:r>
            <a:r>
              <a:rPr lang="en-US" sz="2600" dirty="0"/>
              <a:t>&gt;</a:t>
            </a:r>
            <a:r>
              <a:rPr lang="en-US" sz="2600" dirty="0" smtClean="0"/>
              <a:t>0.99</a:t>
            </a:r>
            <a:endParaRPr lang="sv-SE" dirty="0"/>
          </a:p>
        </p:txBody>
      </p:sp>
    </p:spTree>
    <p:extLst>
      <p:ext uri="{BB962C8B-B14F-4D97-AF65-F5344CB8AC3E}">
        <p14:creationId xmlns:p14="http://schemas.microsoft.com/office/powerpoint/2010/main" val="20413186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b="1" dirty="0"/>
              <a:t>Responsiveness</a:t>
            </a:r>
            <a:r>
              <a:rPr lang="sv-SE" dirty="0"/>
              <a:t/>
            </a:r>
            <a:br>
              <a:rPr lang="sv-SE" dirty="0"/>
            </a:br>
            <a:endParaRPr lang="sv-SE" dirty="0"/>
          </a:p>
        </p:txBody>
      </p:sp>
      <p:sp>
        <p:nvSpPr>
          <p:cNvPr id="3" name="Platshållare för innehåll 2"/>
          <p:cNvSpPr>
            <a:spLocks noGrp="1"/>
          </p:cNvSpPr>
          <p:nvPr>
            <p:ph sz="quarter" idx="1"/>
          </p:nvPr>
        </p:nvSpPr>
        <p:spPr/>
        <p:txBody>
          <a:bodyPr>
            <a:normAutofit fontScale="70000" lnSpcReduction="20000"/>
          </a:bodyPr>
          <a:lstStyle/>
          <a:p>
            <a:r>
              <a:rPr lang="en-US" sz="2900" dirty="0" smtClean="0"/>
              <a:t>Responsiveness</a:t>
            </a:r>
            <a:r>
              <a:rPr lang="en-US" sz="2900" dirty="0"/>
              <a:t>, </a:t>
            </a:r>
            <a:r>
              <a:rPr lang="en-US" sz="2900" dirty="0" err="1" smtClean="0"/>
              <a:t>mättes</a:t>
            </a:r>
            <a:r>
              <a:rPr lang="en-US" sz="2900" dirty="0" smtClean="0"/>
              <a:t> med ‘Cliff’s </a:t>
            </a:r>
            <a:r>
              <a:rPr lang="en-US" sz="2900" dirty="0"/>
              <a:t>effect </a:t>
            </a:r>
            <a:r>
              <a:rPr lang="en-US" sz="2900" dirty="0" smtClean="0"/>
              <a:t>size’. </a:t>
            </a:r>
          </a:p>
          <a:p>
            <a:pPr marL="0" indent="0">
              <a:buNone/>
            </a:pPr>
            <a:endParaRPr lang="en-US" sz="2900" dirty="0" smtClean="0"/>
          </a:p>
          <a:p>
            <a:r>
              <a:rPr lang="en-US" sz="2900" dirty="0" smtClean="0"/>
              <a:t>Ingen  ‘Floor </a:t>
            </a:r>
            <a:r>
              <a:rPr lang="en-US" sz="2900" dirty="0"/>
              <a:t>and ceiling effects </a:t>
            </a:r>
            <a:r>
              <a:rPr lang="en-US" sz="2900" dirty="0" smtClean="0"/>
              <a:t>‘ </a:t>
            </a:r>
            <a:r>
              <a:rPr lang="en-US" sz="2900" dirty="0" err="1" smtClean="0"/>
              <a:t>sågs</a:t>
            </a:r>
            <a:r>
              <a:rPr lang="en-US" sz="2900" dirty="0" smtClean="0"/>
              <a:t>. </a:t>
            </a:r>
          </a:p>
          <a:p>
            <a:pPr marL="0" indent="0">
              <a:buNone/>
            </a:pPr>
            <a:endParaRPr lang="en-US" sz="2900" dirty="0" smtClean="0"/>
          </a:p>
          <a:p>
            <a:r>
              <a:rPr lang="en-US" sz="2900" dirty="0" err="1" smtClean="0"/>
              <a:t>Det</a:t>
            </a:r>
            <a:r>
              <a:rPr lang="en-US" sz="2900" dirty="0" smtClean="0"/>
              <a:t> </a:t>
            </a:r>
            <a:r>
              <a:rPr lang="en-US" sz="2900" dirty="0" err="1" smtClean="0"/>
              <a:t>var</a:t>
            </a:r>
            <a:r>
              <a:rPr lang="en-US" sz="2900" dirty="0" smtClean="0"/>
              <a:t> </a:t>
            </a:r>
            <a:r>
              <a:rPr lang="en-US" sz="2900" dirty="0" err="1" smtClean="0"/>
              <a:t>skillnad</a:t>
            </a:r>
            <a:r>
              <a:rPr lang="en-US" sz="2900" dirty="0" smtClean="0"/>
              <a:t> </a:t>
            </a:r>
            <a:r>
              <a:rPr lang="en-US" sz="2900" dirty="0" err="1" smtClean="0"/>
              <a:t>mellan</a:t>
            </a:r>
            <a:r>
              <a:rPr lang="en-US" sz="2900" dirty="0" smtClean="0"/>
              <a:t> den </a:t>
            </a:r>
            <a:r>
              <a:rPr lang="en-US" sz="2900" dirty="0" err="1" smtClean="0"/>
              <a:t>totala</a:t>
            </a:r>
            <a:r>
              <a:rPr lang="en-US" sz="2900" dirty="0" smtClean="0"/>
              <a:t> </a:t>
            </a:r>
            <a:r>
              <a:rPr lang="en-US" sz="2900" dirty="0"/>
              <a:t>QoR-15swe </a:t>
            </a:r>
            <a:r>
              <a:rPr lang="en-US" sz="2900" b="1" dirty="0" err="1" smtClean="0"/>
              <a:t>före</a:t>
            </a:r>
            <a:r>
              <a:rPr lang="en-US" sz="2900" dirty="0" smtClean="0"/>
              <a:t> </a:t>
            </a:r>
            <a:r>
              <a:rPr lang="en-US" sz="2900" dirty="0" err="1" smtClean="0"/>
              <a:t>poängen</a:t>
            </a:r>
            <a:r>
              <a:rPr lang="en-US" sz="2900" dirty="0" smtClean="0"/>
              <a:t> </a:t>
            </a:r>
            <a:r>
              <a:rPr lang="en-US" sz="2900" dirty="0" err="1" smtClean="0"/>
              <a:t>och</a:t>
            </a:r>
            <a:r>
              <a:rPr lang="en-US" sz="2900" dirty="0" smtClean="0"/>
              <a:t> de </a:t>
            </a:r>
            <a:r>
              <a:rPr lang="en-US" sz="2900" dirty="0" err="1" smtClean="0"/>
              <a:t>som</a:t>
            </a:r>
            <a:r>
              <a:rPr lang="en-US" sz="2900" dirty="0" smtClean="0"/>
              <a:t> </a:t>
            </a:r>
            <a:r>
              <a:rPr lang="en-US" sz="2900" dirty="0" err="1" smtClean="0"/>
              <a:t>mättes</a:t>
            </a:r>
            <a:r>
              <a:rPr lang="en-US" sz="2900" dirty="0" smtClean="0"/>
              <a:t> vid </a:t>
            </a:r>
            <a:r>
              <a:rPr lang="en-US" sz="2900" b="1" dirty="0"/>
              <a:t>24h</a:t>
            </a:r>
            <a:r>
              <a:rPr lang="en-US" sz="2900" dirty="0"/>
              <a:t> </a:t>
            </a:r>
            <a:r>
              <a:rPr lang="en-US" sz="2900" dirty="0" smtClean="0"/>
              <a:t>126 </a:t>
            </a:r>
            <a:r>
              <a:rPr lang="en-US" sz="2900" dirty="0"/>
              <a:t>[109-139] vs. 114 [100-131], p&lt;0.001, </a:t>
            </a:r>
            <a:r>
              <a:rPr lang="en-US" sz="2900" dirty="0" err="1" smtClean="0"/>
              <a:t>och</a:t>
            </a:r>
            <a:r>
              <a:rPr lang="en-US" sz="2900" dirty="0" smtClean="0"/>
              <a:t> </a:t>
            </a:r>
            <a:r>
              <a:rPr lang="en-US" sz="2900" dirty="0" err="1" smtClean="0"/>
              <a:t>mellan</a:t>
            </a:r>
            <a:r>
              <a:rPr lang="en-US" sz="2900" dirty="0" smtClean="0"/>
              <a:t> </a:t>
            </a:r>
            <a:r>
              <a:rPr lang="en-US" sz="2900" b="1" dirty="0" smtClean="0"/>
              <a:t>24 h and </a:t>
            </a:r>
            <a:r>
              <a:rPr lang="en-US" sz="2900" b="1" dirty="0"/>
              <a:t>48 </a:t>
            </a:r>
            <a:r>
              <a:rPr lang="en-US" sz="2900" b="1" dirty="0" smtClean="0"/>
              <a:t>h</a:t>
            </a:r>
            <a:r>
              <a:rPr lang="en-US" sz="2900" dirty="0" smtClean="0"/>
              <a:t>, </a:t>
            </a:r>
            <a:r>
              <a:rPr lang="en-US" sz="2900" dirty="0"/>
              <a:t>114 [100-131] vs. 128 [108-138], p&lt;0.001. </a:t>
            </a:r>
            <a:endParaRPr lang="en-US" sz="2900" dirty="0" smtClean="0"/>
          </a:p>
          <a:p>
            <a:endParaRPr lang="en-US" sz="2900" dirty="0" smtClean="0"/>
          </a:p>
          <a:p>
            <a:r>
              <a:rPr lang="en-US" sz="2900" dirty="0" smtClean="0"/>
              <a:t>Boxplot, </a:t>
            </a:r>
            <a:r>
              <a:rPr lang="en-US" sz="2900" dirty="0" err="1" smtClean="0"/>
              <a:t>visar</a:t>
            </a:r>
            <a:r>
              <a:rPr lang="en-US" sz="2900" dirty="0" smtClean="0"/>
              <a:t>  </a:t>
            </a:r>
            <a:r>
              <a:rPr lang="en-US" sz="2900" dirty="0" err="1" smtClean="0"/>
              <a:t>storleken</a:t>
            </a:r>
            <a:r>
              <a:rPr lang="en-US" sz="2900" dirty="0" smtClean="0"/>
              <a:t> </a:t>
            </a:r>
            <a:r>
              <a:rPr lang="en-US" sz="2900" dirty="0" err="1" smtClean="0"/>
              <a:t>på</a:t>
            </a:r>
            <a:r>
              <a:rPr lang="en-US" sz="2900" dirty="0" smtClean="0"/>
              <a:t> </a:t>
            </a:r>
            <a:r>
              <a:rPr lang="en-US" sz="2900" dirty="0" err="1" smtClean="0"/>
              <a:t>förändringen</a:t>
            </a:r>
            <a:r>
              <a:rPr lang="en-US" sz="2900" dirty="0" smtClean="0"/>
              <a:t> </a:t>
            </a:r>
            <a:r>
              <a:rPr lang="en-US" sz="2900" dirty="0" err="1" smtClean="0"/>
              <a:t>och</a:t>
            </a:r>
            <a:r>
              <a:rPr lang="en-US" sz="2900" dirty="0" smtClean="0"/>
              <a:t> </a:t>
            </a:r>
            <a:r>
              <a:rPr lang="en-US" sz="2900" dirty="0" err="1" smtClean="0"/>
              <a:t>riktningen</a:t>
            </a:r>
            <a:r>
              <a:rPr lang="en-US" sz="2900" dirty="0" smtClean="0"/>
              <a:t>  </a:t>
            </a:r>
            <a:r>
              <a:rPr lang="en-US" sz="2900" dirty="0" err="1" smtClean="0"/>
              <a:t>för</a:t>
            </a:r>
            <a:r>
              <a:rPr lang="en-US" sz="2900" dirty="0" smtClean="0"/>
              <a:t> QoR-15swe </a:t>
            </a:r>
            <a:r>
              <a:rPr lang="en-US" sz="2900" dirty="0" err="1" smtClean="0"/>
              <a:t>poängen</a:t>
            </a:r>
            <a:r>
              <a:rPr lang="en-US" sz="2900" dirty="0" smtClean="0"/>
              <a:t>.  </a:t>
            </a:r>
            <a:r>
              <a:rPr lang="en-US" sz="2900" dirty="0" err="1" smtClean="0"/>
              <a:t>Summan</a:t>
            </a:r>
            <a:r>
              <a:rPr lang="en-US" sz="2900" dirty="0" smtClean="0"/>
              <a:t> </a:t>
            </a:r>
            <a:r>
              <a:rPr lang="en-US" sz="2900" dirty="0" err="1" smtClean="0"/>
              <a:t>poäng</a:t>
            </a:r>
            <a:r>
              <a:rPr lang="en-US" sz="2900" dirty="0" smtClean="0"/>
              <a:t>  </a:t>
            </a:r>
            <a:r>
              <a:rPr lang="en-US" sz="2900" dirty="0" err="1" smtClean="0"/>
              <a:t>minskade</a:t>
            </a:r>
            <a:r>
              <a:rPr lang="en-US" sz="2900" dirty="0" smtClean="0"/>
              <a:t> vid 24 h </a:t>
            </a:r>
            <a:r>
              <a:rPr lang="en-US" sz="2900" dirty="0" err="1" smtClean="0"/>
              <a:t>och</a:t>
            </a:r>
            <a:r>
              <a:rPr lang="en-US" sz="2900" dirty="0" smtClean="0"/>
              <a:t> </a:t>
            </a:r>
            <a:r>
              <a:rPr lang="en-US" sz="2900" dirty="0" err="1" smtClean="0"/>
              <a:t>återgick</a:t>
            </a:r>
            <a:r>
              <a:rPr lang="en-US" sz="2900" dirty="0" smtClean="0"/>
              <a:t> till </a:t>
            </a:r>
            <a:r>
              <a:rPr lang="en-US" sz="2900" dirty="0" err="1" smtClean="0"/>
              <a:t>baslinjen</a:t>
            </a:r>
            <a:r>
              <a:rPr lang="en-US" sz="2900" dirty="0" smtClean="0"/>
              <a:t> vid 48h (p&lt;0.001</a:t>
            </a:r>
            <a:r>
              <a:rPr lang="en-US" sz="2900" dirty="0"/>
              <a:t>). </a:t>
            </a:r>
            <a:endParaRPr lang="en-US" sz="2900" dirty="0" smtClean="0"/>
          </a:p>
          <a:p>
            <a:pPr marL="0" indent="0">
              <a:buNone/>
            </a:pPr>
            <a:endParaRPr lang="en-US" sz="2900" dirty="0" smtClean="0"/>
          </a:p>
          <a:p>
            <a:pPr marL="0" indent="0">
              <a:buNone/>
            </a:pPr>
            <a:endParaRPr lang="en-US" sz="2900" dirty="0" smtClean="0"/>
          </a:p>
          <a:p>
            <a:r>
              <a:rPr lang="en-US" sz="2900" dirty="0" smtClean="0"/>
              <a:t>Median </a:t>
            </a:r>
            <a:r>
              <a:rPr lang="en-US" sz="2900" dirty="0" err="1" smtClean="0"/>
              <a:t>skillnaden</a:t>
            </a:r>
            <a:r>
              <a:rPr lang="en-US" sz="2900" dirty="0" smtClean="0"/>
              <a:t> </a:t>
            </a:r>
            <a:r>
              <a:rPr lang="en-US" sz="2900" dirty="0" err="1" smtClean="0"/>
              <a:t>för</a:t>
            </a:r>
            <a:r>
              <a:rPr lang="en-US" sz="2900" dirty="0" smtClean="0"/>
              <a:t> QoR-15swe </a:t>
            </a:r>
            <a:r>
              <a:rPr lang="en-US" sz="2900" dirty="0" err="1" smtClean="0"/>
              <a:t>poäng</a:t>
            </a:r>
            <a:r>
              <a:rPr lang="en-US" sz="2900" dirty="0" smtClean="0"/>
              <a:t> </a:t>
            </a:r>
            <a:r>
              <a:rPr lang="en-US" sz="2900" dirty="0" err="1" smtClean="0"/>
              <a:t>mellan</a:t>
            </a:r>
            <a:r>
              <a:rPr lang="en-US" sz="2900" dirty="0" smtClean="0"/>
              <a:t> </a:t>
            </a:r>
            <a:r>
              <a:rPr lang="en-US" sz="2900" dirty="0" err="1" smtClean="0"/>
              <a:t>baselinjen</a:t>
            </a:r>
            <a:r>
              <a:rPr lang="en-US" sz="2900" dirty="0" smtClean="0"/>
              <a:t> </a:t>
            </a:r>
            <a:r>
              <a:rPr lang="en-US" sz="2900" dirty="0" err="1" smtClean="0"/>
              <a:t>och</a:t>
            </a:r>
            <a:r>
              <a:rPr lang="en-US" sz="2900" dirty="0" smtClean="0"/>
              <a:t> 24h </a:t>
            </a:r>
            <a:r>
              <a:rPr lang="en-US" sz="2900" dirty="0" err="1" smtClean="0"/>
              <a:t>var</a:t>
            </a:r>
            <a:r>
              <a:rPr lang="en-US" sz="2900" dirty="0" smtClean="0"/>
              <a:t> </a:t>
            </a:r>
            <a:r>
              <a:rPr lang="en-US" sz="2900" b="1" dirty="0" smtClean="0"/>
              <a:t>12</a:t>
            </a:r>
            <a:r>
              <a:rPr lang="en-US" sz="2900" dirty="0" smtClean="0"/>
              <a:t> </a:t>
            </a:r>
            <a:r>
              <a:rPr lang="en-US" sz="2900" dirty="0" err="1" smtClean="0"/>
              <a:t>och</a:t>
            </a:r>
            <a:r>
              <a:rPr lang="en-US" sz="2900" dirty="0" smtClean="0"/>
              <a:t> </a:t>
            </a:r>
            <a:r>
              <a:rPr lang="en-US" sz="2900" dirty="0" err="1" smtClean="0"/>
              <a:t>mellan</a:t>
            </a:r>
            <a:r>
              <a:rPr lang="en-US" sz="2900" dirty="0" smtClean="0"/>
              <a:t> 24h </a:t>
            </a:r>
            <a:r>
              <a:rPr lang="en-US" sz="2900" dirty="0" err="1" smtClean="0"/>
              <a:t>och</a:t>
            </a:r>
            <a:r>
              <a:rPr lang="en-US" sz="2900" dirty="0" smtClean="0"/>
              <a:t> 48 h </a:t>
            </a:r>
            <a:r>
              <a:rPr lang="en-US" sz="2900" b="1" dirty="0" smtClean="0"/>
              <a:t>14</a:t>
            </a:r>
            <a:r>
              <a:rPr lang="en-US" sz="2900" dirty="0" smtClean="0"/>
              <a:t>. </a:t>
            </a:r>
          </a:p>
          <a:p>
            <a:endParaRPr lang="en-US" dirty="0"/>
          </a:p>
          <a:p>
            <a:pPr marL="0" indent="0">
              <a:buNone/>
            </a:pPr>
            <a:endParaRPr lang="sv-SE" dirty="0"/>
          </a:p>
        </p:txBody>
      </p:sp>
    </p:spTree>
    <p:extLst>
      <p:ext uri="{BB962C8B-B14F-4D97-AF65-F5344CB8AC3E}">
        <p14:creationId xmlns:p14="http://schemas.microsoft.com/office/powerpoint/2010/main" val="4977439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sz="quarter" idx="1"/>
          </p:nvPr>
        </p:nvSpPr>
        <p:spPr/>
        <p:txBody>
          <a:bodyPr/>
          <a:lstStyle/>
          <a:p>
            <a:endParaRPr lang="sv-SE" dirty="0"/>
          </a:p>
        </p:txBody>
      </p:sp>
      <p:pic>
        <p:nvPicPr>
          <p:cNvPr id="2050" name="Picture 2" descr="H:\SPOR Koordinator\Forskning SARA\Orginal QoR15\Till-ACTA\submissin 180109\Fig 2.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548680"/>
            <a:ext cx="7578486" cy="6093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30604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71400"/>
            <a:ext cx="7467600" cy="1143000"/>
          </a:xfrm>
        </p:spPr>
        <p:txBody>
          <a:bodyPr/>
          <a:lstStyle/>
          <a:p>
            <a:r>
              <a:rPr lang="en-US" b="1" dirty="0" err="1" smtClean="0"/>
              <a:t>Funderingar</a:t>
            </a:r>
            <a:endParaRPr lang="sv-SE" dirty="0"/>
          </a:p>
        </p:txBody>
      </p:sp>
      <p:sp>
        <p:nvSpPr>
          <p:cNvPr id="3" name="Platshållare för innehåll 2"/>
          <p:cNvSpPr>
            <a:spLocks noGrp="1"/>
          </p:cNvSpPr>
          <p:nvPr>
            <p:ph sz="quarter" idx="1"/>
          </p:nvPr>
        </p:nvSpPr>
        <p:spPr>
          <a:xfrm>
            <a:off x="467544" y="1124744"/>
            <a:ext cx="7467600" cy="4873752"/>
          </a:xfrm>
        </p:spPr>
        <p:txBody>
          <a:bodyPr>
            <a:normAutofit fontScale="92500" lnSpcReduction="20000"/>
          </a:bodyPr>
          <a:lstStyle/>
          <a:p>
            <a:r>
              <a:rPr lang="en-US" dirty="0" smtClean="0"/>
              <a:t>Den </a:t>
            </a:r>
            <a:r>
              <a:rPr lang="en-US" dirty="0" err="1" smtClean="0"/>
              <a:t>höga</a:t>
            </a:r>
            <a:r>
              <a:rPr lang="en-US" dirty="0" smtClean="0"/>
              <a:t> ‘internal </a:t>
            </a:r>
            <a:r>
              <a:rPr lang="en-US" dirty="0"/>
              <a:t>consistency with Cronbach’s </a:t>
            </a:r>
            <a:r>
              <a:rPr lang="en-US" dirty="0" smtClean="0"/>
              <a:t>alpha’ </a:t>
            </a:r>
            <a:r>
              <a:rPr lang="en-US" dirty="0" err="1" smtClean="0"/>
              <a:t>uppmättes</a:t>
            </a:r>
            <a:r>
              <a:rPr lang="en-US" dirty="0" smtClean="0"/>
              <a:t> 0.70 </a:t>
            </a:r>
            <a:r>
              <a:rPr lang="en-US" dirty="0"/>
              <a:t>to </a:t>
            </a:r>
            <a:r>
              <a:rPr lang="en-US" dirty="0" smtClean="0"/>
              <a:t>0.87,vilket </a:t>
            </a:r>
            <a:r>
              <a:rPr lang="en-US" dirty="0" err="1" smtClean="0"/>
              <a:t>indikerar</a:t>
            </a:r>
            <a:r>
              <a:rPr lang="en-US" dirty="0" smtClean="0"/>
              <a:t> </a:t>
            </a:r>
            <a:r>
              <a:rPr lang="en-US" dirty="0" err="1" smtClean="0"/>
              <a:t>en</a:t>
            </a:r>
            <a:r>
              <a:rPr lang="en-US" dirty="0" smtClean="0"/>
              <a:t> bra </a:t>
            </a:r>
            <a:r>
              <a:rPr lang="en-US" dirty="0" err="1" smtClean="0"/>
              <a:t>pålitlighet</a:t>
            </a:r>
            <a:r>
              <a:rPr lang="en-US" dirty="0" smtClean="0"/>
              <a:t>.</a:t>
            </a:r>
          </a:p>
          <a:p>
            <a:endParaRPr lang="en-US" dirty="0"/>
          </a:p>
          <a:p>
            <a:r>
              <a:rPr lang="en-US" dirty="0" err="1" smtClean="0"/>
              <a:t>Intressant</a:t>
            </a:r>
            <a:r>
              <a:rPr lang="en-US" dirty="0" smtClean="0"/>
              <a:t> </a:t>
            </a:r>
            <a:r>
              <a:rPr lang="en-US" dirty="0" err="1" smtClean="0"/>
              <a:t>var</a:t>
            </a:r>
            <a:r>
              <a:rPr lang="en-US" dirty="0" smtClean="0"/>
              <a:t> </a:t>
            </a:r>
            <a:r>
              <a:rPr lang="en-US" dirty="0" err="1" smtClean="0"/>
              <a:t>att</a:t>
            </a:r>
            <a:r>
              <a:rPr lang="en-US" dirty="0" smtClean="0"/>
              <a:t> Cronbach’s </a:t>
            </a:r>
            <a:r>
              <a:rPr lang="en-US" dirty="0"/>
              <a:t>alpha </a:t>
            </a:r>
            <a:r>
              <a:rPr lang="en-US" dirty="0" err="1" smtClean="0"/>
              <a:t>var</a:t>
            </a:r>
            <a:r>
              <a:rPr lang="en-US" dirty="0" smtClean="0"/>
              <a:t> </a:t>
            </a:r>
            <a:r>
              <a:rPr lang="en-US" dirty="0" err="1" smtClean="0"/>
              <a:t>som</a:t>
            </a:r>
            <a:r>
              <a:rPr lang="en-US" dirty="0" smtClean="0"/>
              <a:t> </a:t>
            </a:r>
            <a:r>
              <a:rPr lang="en-US" dirty="0" err="1" smtClean="0"/>
              <a:t>högst</a:t>
            </a:r>
            <a:r>
              <a:rPr lang="en-US" dirty="0" smtClean="0"/>
              <a:t> vid </a:t>
            </a:r>
            <a:r>
              <a:rPr lang="en-US" dirty="0" err="1" smtClean="0"/>
              <a:t>mätningen</a:t>
            </a:r>
            <a:r>
              <a:rPr lang="en-US" dirty="0" smtClean="0"/>
              <a:t> 24 h postop  </a:t>
            </a:r>
            <a:r>
              <a:rPr lang="en-US" dirty="0" err="1" smtClean="0"/>
              <a:t>och</a:t>
            </a:r>
            <a:r>
              <a:rPr lang="en-US" dirty="0" smtClean="0"/>
              <a:t> </a:t>
            </a:r>
            <a:r>
              <a:rPr lang="en-US" dirty="0" err="1" smtClean="0"/>
              <a:t>lägst</a:t>
            </a:r>
            <a:r>
              <a:rPr lang="en-US" dirty="0" smtClean="0"/>
              <a:t> vid </a:t>
            </a:r>
            <a:r>
              <a:rPr lang="en-US" dirty="0" err="1" smtClean="0"/>
              <a:t>mätningen</a:t>
            </a:r>
            <a:r>
              <a:rPr lang="en-US" dirty="0" smtClean="0"/>
              <a:t> vid </a:t>
            </a:r>
            <a:r>
              <a:rPr lang="en-US" dirty="0"/>
              <a:t>48 </a:t>
            </a:r>
            <a:r>
              <a:rPr lang="en-US" dirty="0" smtClean="0"/>
              <a:t>h</a:t>
            </a:r>
            <a:r>
              <a:rPr lang="en-US" dirty="0"/>
              <a:t> </a:t>
            </a:r>
            <a:r>
              <a:rPr lang="en-US" dirty="0" smtClean="0"/>
              <a:t>postop.</a:t>
            </a:r>
          </a:p>
          <a:p>
            <a:endParaRPr lang="en-US" dirty="0"/>
          </a:p>
          <a:p>
            <a:r>
              <a:rPr lang="en-US" dirty="0" err="1" smtClean="0"/>
              <a:t>Detta</a:t>
            </a:r>
            <a:r>
              <a:rPr lang="en-US" dirty="0" smtClean="0"/>
              <a:t> </a:t>
            </a:r>
            <a:r>
              <a:rPr lang="en-US" dirty="0" err="1" smtClean="0"/>
              <a:t>kan</a:t>
            </a:r>
            <a:r>
              <a:rPr lang="en-US" dirty="0" smtClean="0"/>
              <a:t> </a:t>
            </a:r>
            <a:r>
              <a:rPr lang="en-US" dirty="0" err="1" smtClean="0"/>
              <a:t>innebära</a:t>
            </a:r>
            <a:r>
              <a:rPr lang="en-US" dirty="0" smtClean="0"/>
              <a:t> </a:t>
            </a:r>
            <a:r>
              <a:rPr lang="en-US" dirty="0" err="1" smtClean="0"/>
              <a:t>att</a:t>
            </a:r>
            <a:r>
              <a:rPr lang="en-US" dirty="0" smtClean="0"/>
              <a:t> </a:t>
            </a:r>
            <a:r>
              <a:rPr lang="en-US" dirty="0" err="1" smtClean="0"/>
              <a:t>instrumentet</a:t>
            </a:r>
            <a:r>
              <a:rPr lang="en-US" dirty="0" smtClean="0"/>
              <a:t> </a:t>
            </a:r>
            <a:r>
              <a:rPr lang="en-US" dirty="0" err="1" smtClean="0"/>
              <a:t>är</a:t>
            </a:r>
            <a:r>
              <a:rPr lang="en-US" dirty="0" smtClean="0"/>
              <a:t> </a:t>
            </a:r>
            <a:r>
              <a:rPr lang="en-US" dirty="0" err="1" smtClean="0"/>
              <a:t>mer</a:t>
            </a:r>
            <a:r>
              <a:rPr lang="en-US" dirty="0" smtClean="0"/>
              <a:t> </a:t>
            </a:r>
            <a:r>
              <a:rPr lang="en-US" dirty="0" err="1" smtClean="0"/>
              <a:t>tillförlitligt</a:t>
            </a:r>
            <a:r>
              <a:rPr lang="en-US" dirty="0" smtClean="0"/>
              <a:t> </a:t>
            </a:r>
            <a:r>
              <a:rPr lang="en-US" dirty="0" err="1" smtClean="0"/>
              <a:t>för</a:t>
            </a:r>
            <a:r>
              <a:rPr lang="en-US" dirty="0" smtClean="0"/>
              <a:t> </a:t>
            </a:r>
            <a:r>
              <a:rPr lang="en-US" dirty="0" err="1" smtClean="0"/>
              <a:t>mätningar</a:t>
            </a:r>
            <a:r>
              <a:rPr lang="en-US" dirty="0" smtClean="0"/>
              <a:t> </a:t>
            </a:r>
            <a:r>
              <a:rPr lang="en-US" dirty="0" err="1" smtClean="0"/>
              <a:t>av</a:t>
            </a:r>
            <a:r>
              <a:rPr lang="en-US" dirty="0" smtClean="0"/>
              <a:t> </a:t>
            </a:r>
            <a:r>
              <a:rPr lang="en-US" dirty="0" err="1" smtClean="0"/>
              <a:t>återhämning</a:t>
            </a:r>
            <a:r>
              <a:rPr lang="en-US" dirty="0" smtClean="0"/>
              <a:t> </a:t>
            </a:r>
            <a:r>
              <a:rPr lang="en-US" dirty="0" err="1" smtClean="0"/>
              <a:t>tidigt</a:t>
            </a:r>
            <a:r>
              <a:rPr lang="en-US" dirty="0" smtClean="0"/>
              <a:t> i den </a:t>
            </a:r>
            <a:r>
              <a:rPr lang="en-US" dirty="0" err="1" smtClean="0"/>
              <a:t>postoperativa</a:t>
            </a:r>
            <a:r>
              <a:rPr lang="en-US" dirty="0" smtClean="0"/>
              <a:t> </a:t>
            </a:r>
            <a:r>
              <a:rPr lang="en-US" dirty="0" err="1" smtClean="0"/>
              <a:t>fasen</a:t>
            </a:r>
            <a:r>
              <a:rPr lang="en-US" dirty="0" smtClean="0"/>
              <a:t>. </a:t>
            </a:r>
          </a:p>
          <a:p>
            <a:endParaRPr lang="en-US" dirty="0" smtClean="0"/>
          </a:p>
          <a:p>
            <a:r>
              <a:rPr lang="en-US" dirty="0" err="1" smtClean="0"/>
              <a:t>Ytterligare</a:t>
            </a:r>
            <a:r>
              <a:rPr lang="en-US" dirty="0" smtClean="0"/>
              <a:t> </a:t>
            </a:r>
            <a:r>
              <a:rPr lang="en-US" dirty="0" err="1" smtClean="0"/>
              <a:t>forskning</a:t>
            </a:r>
            <a:r>
              <a:rPr lang="en-US" dirty="0" smtClean="0"/>
              <a:t> </a:t>
            </a:r>
            <a:r>
              <a:rPr lang="en-US" dirty="0" err="1" smtClean="0"/>
              <a:t>behövs</a:t>
            </a:r>
            <a:r>
              <a:rPr lang="en-US" dirty="0" smtClean="0"/>
              <a:t> i </a:t>
            </a:r>
            <a:r>
              <a:rPr lang="en-US" dirty="0" err="1" smtClean="0"/>
              <a:t>andra</a:t>
            </a:r>
            <a:r>
              <a:rPr lang="en-US" dirty="0" smtClean="0"/>
              <a:t> </a:t>
            </a:r>
            <a:r>
              <a:rPr lang="en-US" dirty="0" err="1" smtClean="0"/>
              <a:t>populationer</a:t>
            </a:r>
            <a:r>
              <a:rPr lang="en-US" dirty="0" smtClean="0"/>
              <a:t> </a:t>
            </a:r>
            <a:r>
              <a:rPr lang="en-US" dirty="0" err="1" smtClean="0"/>
              <a:t>som</a:t>
            </a:r>
            <a:r>
              <a:rPr lang="en-US" dirty="0" smtClean="0"/>
              <a:t> till </a:t>
            </a:r>
            <a:r>
              <a:rPr lang="en-US" dirty="0" err="1" smtClean="0"/>
              <a:t>exempel</a:t>
            </a:r>
            <a:r>
              <a:rPr lang="en-US" dirty="0" smtClean="0"/>
              <a:t>, </a:t>
            </a:r>
            <a:r>
              <a:rPr lang="en-US" dirty="0" err="1" smtClean="0"/>
              <a:t>större</a:t>
            </a:r>
            <a:r>
              <a:rPr lang="en-US" dirty="0" smtClean="0"/>
              <a:t> </a:t>
            </a:r>
            <a:r>
              <a:rPr lang="en-US" dirty="0" err="1" smtClean="0"/>
              <a:t>kirurgi</a:t>
            </a:r>
            <a:r>
              <a:rPr lang="en-US" dirty="0" smtClean="0"/>
              <a:t>, </a:t>
            </a:r>
            <a:r>
              <a:rPr lang="en-US" dirty="0" err="1" smtClean="0"/>
              <a:t>akut</a:t>
            </a:r>
            <a:r>
              <a:rPr lang="en-US" dirty="0" smtClean="0"/>
              <a:t> </a:t>
            </a:r>
            <a:r>
              <a:rPr lang="en-US" dirty="0" err="1" smtClean="0"/>
              <a:t>kirugi</a:t>
            </a:r>
            <a:r>
              <a:rPr lang="en-US" dirty="0" smtClean="0"/>
              <a:t>, </a:t>
            </a:r>
            <a:r>
              <a:rPr lang="en-US" dirty="0" err="1" smtClean="0"/>
              <a:t>flera</a:t>
            </a:r>
            <a:r>
              <a:rPr lang="en-US" dirty="0" smtClean="0"/>
              <a:t> </a:t>
            </a:r>
            <a:r>
              <a:rPr lang="en-US" dirty="0" err="1" smtClean="0"/>
              <a:t>mätningar</a:t>
            </a:r>
            <a:r>
              <a:rPr lang="en-US" dirty="0" smtClean="0"/>
              <a:t> </a:t>
            </a:r>
            <a:r>
              <a:rPr lang="en-US" dirty="0" err="1" smtClean="0"/>
              <a:t>efter</a:t>
            </a:r>
            <a:r>
              <a:rPr lang="en-US" dirty="0" smtClean="0"/>
              <a:t> 48 </a:t>
            </a:r>
            <a:r>
              <a:rPr lang="en-US" dirty="0" err="1" smtClean="0"/>
              <a:t>timmar</a:t>
            </a:r>
            <a:r>
              <a:rPr lang="en-US" dirty="0" smtClean="0"/>
              <a:t>.</a:t>
            </a:r>
            <a:endParaRPr lang="sv-SE" dirty="0"/>
          </a:p>
        </p:txBody>
      </p:sp>
    </p:spTree>
    <p:extLst>
      <p:ext uri="{BB962C8B-B14F-4D97-AF65-F5344CB8AC3E}">
        <p14:creationId xmlns:p14="http://schemas.microsoft.com/office/powerpoint/2010/main" val="35728175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b="1" dirty="0" err="1" smtClean="0"/>
              <a:t>Funderingar</a:t>
            </a:r>
            <a:r>
              <a:rPr lang="en-US" b="1" dirty="0" smtClean="0"/>
              <a:t> forts…</a:t>
            </a:r>
            <a:endParaRPr lang="sv-SE" dirty="0"/>
          </a:p>
        </p:txBody>
      </p:sp>
      <p:sp>
        <p:nvSpPr>
          <p:cNvPr id="3" name="Platshållare för innehåll 2"/>
          <p:cNvSpPr>
            <a:spLocks noGrp="1"/>
          </p:cNvSpPr>
          <p:nvPr>
            <p:ph sz="quarter" idx="1"/>
          </p:nvPr>
        </p:nvSpPr>
        <p:spPr/>
        <p:txBody>
          <a:bodyPr>
            <a:normAutofit/>
          </a:bodyPr>
          <a:lstStyle/>
          <a:p>
            <a:endParaRPr lang="en-US" dirty="0" smtClean="0"/>
          </a:p>
          <a:p>
            <a:r>
              <a:rPr lang="en-US" dirty="0" smtClean="0"/>
              <a:t>‘Feasibility’ </a:t>
            </a:r>
            <a:r>
              <a:rPr lang="en-US" dirty="0" err="1" smtClean="0"/>
              <a:t>var</a:t>
            </a:r>
            <a:r>
              <a:rPr lang="en-US" dirty="0" smtClean="0"/>
              <a:t> </a:t>
            </a:r>
            <a:r>
              <a:rPr lang="en-US" dirty="0" err="1" smtClean="0"/>
              <a:t>generellt</a:t>
            </a:r>
            <a:r>
              <a:rPr lang="en-US" dirty="0" smtClean="0"/>
              <a:t> bra </a:t>
            </a:r>
            <a:r>
              <a:rPr lang="en-US" dirty="0" err="1" smtClean="0"/>
              <a:t>för</a:t>
            </a:r>
            <a:r>
              <a:rPr lang="en-US" dirty="0" smtClean="0"/>
              <a:t> elektiva </a:t>
            </a:r>
            <a:r>
              <a:rPr lang="en-US" dirty="0" err="1" smtClean="0"/>
              <a:t>patienter</a:t>
            </a:r>
            <a:r>
              <a:rPr lang="en-US" dirty="0" smtClean="0"/>
              <a:t> men inte </a:t>
            </a:r>
            <a:r>
              <a:rPr lang="en-US" dirty="0" err="1" smtClean="0"/>
              <a:t>för</a:t>
            </a:r>
            <a:r>
              <a:rPr lang="en-US" dirty="0" smtClean="0"/>
              <a:t> </a:t>
            </a:r>
            <a:r>
              <a:rPr lang="en-US" dirty="0" err="1" smtClean="0"/>
              <a:t>akuta</a:t>
            </a:r>
            <a:r>
              <a:rPr lang="en-US" dirty="0"/>
              <a:t> </a:t>
            </a:r>
            <a:r>
              <a:rPr lang="en-US" dirty="0" smtClean="0"/>
              <a:t>(4 </a:t>
            </a:r>
            <a:r>
              <a:rPr lang="en-US" dirty="0" err="1" smtClean="0"/>
              <a:t>st</a:t>
            </a:r>
            <a:r>
              <a:rPr lang="en-US" dirty="0" smtClean="0"/>
              <a:t>) </a:t>
            </a:r>
          </a:p>
          <a:p>
            <a:endParaRPr lang="en-US" dirty="0" smtClean="0"/>
          </a:p>
          <a:p>
            <a:r>
              <a:rPr lang="en-US" dirty="0" smtClean="0"/>
              <a:t>De </a:t>
            </a:r>
            <a:r>
              <a:rPr lang="en-US" dirty="0" err="1" smtClean="0"/>
              <a:t>akuta</a:t>
            </a:r>
            <a:r>
              <a:rPr lang="en-US" dirty="0" smtClean="0"/>
              <a:t> </a:t>
            </a:r>
            <a:r>
              <a:rPr lang="en-US" dirty="0" err="1" smtClean="0"/>
              <a:t>var</a:t>
            </a:r>
            <a:r>
              <a:rPr lang="en-US" dirty="0" smtClean="0"/>
              <a:t> </a:t>
            </a:r>
            <a:r>
              <a:rPr lang="en-US" dirty="0" err="1" smtClean="0"/>
              <a:t>svåra</a:t>
            </a:r>
            <a:r>
              <a:rPr lang="en-US" dirty="0" smtClean="0"/>
              <a:t> </a:t>
            </a:r>
            <a:r>
              <a:rPr lang="en-US" dirty="0" err="1" smtClean="0"/>
              <a:t>att</a:t>
            </a:r>
            <a:r>
              <a:rPr lang="en-US" dirty="0" smtClean="0"/>
              <a:t> </a:t>
            </a:r>
            <a:r>
              <a:rPr lang="en-US" dirty="0" err="1" smtClean="0"/>
              <a:t>få</a:t>
            </a:r>
            <a:r>
              <a:rPr lang="en-US" dirty="0" smtClean="0"/>
              <a:t> med </a:t>
            </a:r>
            <a:r>
              <a:rPr lang="en-US" dirty="0" err="1" smtClean="0"/>
              <a:t>då</a:t>
            </a:r>
            <a:r>
              <a:rPr lang="en-US" dirty="0" smtClean="0"/>
              <a:t> </a:t>
            </a:r>
            <a:r>
              <a:rPr lang="en-US" dirty="0" err="1" smtClean="0"/>
              <a:t>ofta</a:t>
            </a:r>
            <a:r>
              <a:rPr lang="en-US" dirty="0" smtClean="0"/>
              <a:t> </a:t>
            </a:r>
            <a:r>
              <a:rPr lang="en-US" dirty="0" err="1" smtClean="0"/>
              <a:t>saknades</a:t>
            </a:r>
            <a:r>
              <a:rPr lang="en-US" dirty="0" smtClean="0"/>
              <a:t> i </a:t>
            </a:r>
            <a:r>
              <a:rPr lang="en-US" dirty="0" err="1" smtClean="0"/>
              <a:t>opplaneringsprogrammet</a:t>
            </a:r>
            <a:r>
              <a:rPr lang="en-US" dirty="0" smtClean="0"/>
              <a:t> </a:t>
            </a:r>
            <a:r>
              <a:rPr lang="en-US" dirty="0" err="1" smtClean="0"/>
              <a:t>för</a:t>
            </a:r>
            <a:r>
              <a:rPr lang="en-US" dirty="0" smtClean="0"/>
              <a:t> screening.</a:t>
            </a:r>
          </a:p>
          <a:p>
            <a:endParaRPr lang="en-US" dirty="0" smtClean="0"/>
          </a:p>
          <a:p>
            <a:r>
              <a:rPr lang="en-US" dirty="0" err="1" smtClean="0"/>
              <a:t>Något</a:t>
            </a:r>
            <a:r>
              <a:rPr lang="en-US" dirty="0" smtClean="0"/>
              <a:t> </a:t>
            </a:r>
            <a:r>
              <a:rPr lang="en-US" dirty="0" err="1" smtClean="0"/>
              <a:t>att</a:t>
            </a:r>
            <a:r>
              <a:rPr lang="en-US" dirty="0" smtClean="0"/>
              <a:t> ta </a:t>
            </a:r>
            <a:r>
              <a:rPr lang="en-US" dirty="0" err="1" smtClean="0"/>
              <a:t>hänsyn</a:t>
            </a:r>
            <a:r>
              <a:rPr lang="en-US" dirty="0" smtClean="0"/>
              <a:t> till i </a:t>
            </a:r>
            <a:r>
              <a:rPr lang="en-US" dirty="0" err="1" smtClean="0"/>
              <a:t>framtida</a:t>
            </a:r>
            <a:r>
              <a:rPr lang="en-US" dirty="0" smtClean="0"/>
              <a:t> studier. </a:t>
            </a:r>
            <a:endParaRPr lang="sv-SE" dirty="0"/>
          </a:p>
          <a:p>
            <a:endParaRPr lang="sv-SE" dirty="0"/>
          </a:p>
        </p:txBody>
      </p:sp>
    </p:spTree>
    <p:extLst>
      <p:ext uri="{BB962C8B-B14F-4D97-AF65-F5344CB8AC3E}">
        <p14:creationId xmlns:p14="http://schemas.microsoft.com/office/powerpoint/2010/main" val="2372761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b="1" dirty="0" err="1" smtClean="0"/>
              <a:t>Bakgrund</a:t>
            </a:r>
            <a:endParaRPr lang="sv-SE" dirty="0"/>
          </a:p>
        </p:txBody>
      </p:sp>
      <p:sp>
        <p:nvSpPr>
          <p:cNvPr id="3" name="Platshållare för innehåll 2"/>
          <p:cNvSpPr>
            <a:spLocks noGrp="1"/>
          </p:cNvSpPr>
          <p:nvPr>
            <p:ph sz="quarter" idx="1"/>
          </p:nvPr>
        </p:nvSpPr>
        <p:spPr/>
        <p:txBody>
          <a:bodyPr>
            <a:normAutofit fontScale="92500" lnSpcReduction="10000"/>
          </a:bodyPr>
          <a:lstStyle/>
          <a:p>
            <a:r>
              <a:rPr lang="sv-SE" dirty="0"/>
              <a:t>I Sverige utförs cirka 700 000 kirurgiska ingrepp årligen. </a:t>
            </a:r>
            <a:endParaRPr lang="sv-SE" dirty="0" smtClean="0"/>
          </a:p>
          <a:p>
            <a:endParaRPr lang="sv-SE" dirty="0" smtClean="0"/>
          </a:p>
          <a:p>
            <a:r>
              <a:rPr lang="sv-SE" dirty="0"/>
              <a:t>Att genomgå ett kirurgiskt ingrepp är en vanlig behandlingsmetod i Sverige och kan upplevas vara relativt riskfritt bland </a:t>
            </a:r>
            <a:r>
              <a:rPr lang="sv-SE" dirty="0" smtClean="0"/>
              <a:t>medborgarna</a:t>
            </a:r>
            <a:endParaRPr lang="sv-SE" dirty="0"/>
          </a:p>
          <a:p>
            <a:endParaRPr lang="sv-SE" dirty="0" smtClean="0"/>
          </a:p>
          <a:p>
            <a:r>
              <a:rPr lang="sv-SE" dirty="0"/>
              <a:t>Traditionellt har resultat efter en operation utvärderats med en inriktning på sjuklighet, </a:t>
            </a:r>
            <a:r>
              <a:rPr lang="sv-SE" dirty="0" smtClean="0"/>
              <a:t>dödlighet.</a:t>
            </a:r>
            <a:endParaRPr lang="sv-SE" dirty="0"/>
          </a:p>
          <a:p>
            <a:pPr marL="0" indent="0">
              <a:buNone/>
            </a:pPr>
            <a:r>
              <a:rPr lang="sv-SE" dirty="0" smtClean="0"/>
              <a:t> </a:t>
            </a:r>
          </a:p>
          <a:p>
            <a:r>
              <a:rPr lang="sv-SE" dirty="0"/>
              <a:t>Kvalitet på återhämtning omfattar så mycket mer än det, den är också beroende av </a:t>
            </a:r>
            <a:r>
              <a:rPr lang="sv-SE" dirty="0" smtClean="0"/>
              <a:t>patientens perspektiv av </a:t>
            </a:r>
            <a:r>
              <a:rPr lang="sv-SE" dirty="0"/>
              <a:t>välmående.</a:t>
            </a:r>
          </a:p>
          <a:p>
            <a:endParaRPr lang="sv-SE" dirty="0"/>
          </a:p>
          <a:p>
            <a:endParaRPr lang="sv-SE" dirty="0"/>
          </a:p>
          <a:p>
            <a:endParaRPr lang="sv-SE" dirty="0" smtClean="0"/>
          </a:p>
          <a:p>
            <a:endParaRPr lang="sv-SE" dirty="0"/>
          </a:p>
          <a:p>
            <a:endParaRPr lang="sv-SE" dirty="0"/>
          </a:p>
        </p:txBody>
      </p:sp>
    </p:spTree>
    <p:extLst>
      <p:ext uri="{BB962C8B-B14F-4D97-AF65-F5344CB8AC3E}">
        <p14:creationId xmlns:p14="http://schemas.microsoft.com/office/powerpoint/2010/main" val="33913878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b="1" dirty="0" err="1" smtClean="0"/>
              <a:t>Slutsats</a:t>
            </a:r>
            <a:r>
              <a:rPr lang="sv-SE" dirty="0"/>
              <a:t/>
            </a:r>
            <a:br>
              <a:rPr lang="sv-SE" dirty="0"/>
            </a:br>
            <a:endParaRPr lang="sv-SE" dirty="0"/>
          </a:p>
        </p:txBody>
      </p:sp>
      <p:sp>
        <p:nvSpPr>
          <p:cNvPr id="3" name="Platshållare för innehåll 2"/>
          <p:cNvSpPr>
            <a:spLocks noGrp="1"/>
          </p:cNvSpPr>
          <p:nvPr>
            <p:ph sz="quarter" idx="1"/>
          </p:nvPr>
        </p:nvSpPr>
        <p:spPr/>
        <p:txBody>
          <a:bodyPr>
            <a:normAutofit/>
          </a:bodyPr>
          <a:lstStyle/>
          <a:p>
            <a:pPr marL="0" indent="0">
              <a:buNone/>
            </a:pPr>
            <a:endParaRPr lang="en-US" dirty="0" smtClean="0"/>
          </a:p>
          <a:p>
            <a:r>
              <a:rPr lang="en-US" dirty="0" err="1" smtClean="0"/>
              <a:t>Några</a:t>
            </a:r>
            <a:r>
              <a:rPr lang="en-US" dirty="0" smtClean="0"/>
              <a:t> ‘limitations’ </a:t>
            </a:r>
            <a:r>
              <a:rPr lang="en-US" dirty="0" err="1" smtClean="0"/>
              <a:t>finns</a:t>
            </a:r>
            <a:r>
              <a:rPr lang="en-US" dirty="0" smtClean="0"/>
              <a:t> </a:t>
            </a:r>
            <a:r>
              <a:rPr lang="en-US" dirty="0" smtClean="0">
                <a:sym typeface="Wingdings" panose="05000000000000000000" pitchFamily="2" charset="2"/>
              </a:rPr>
              <a:t></a:t>
            </a:r>
            <a:endParaRPr lang="en-US" dirty="0" smtClean="0"/>
          </a:p>
          <a:p>
            <a:endParaRPr lang="en-US" dirty="0"/>
          </a:p>
          <a:p>
            <a:r>
              <a:rPr lang="en-US" dirty="0" smtClean="0"/>
              <a:t>Vi </a:t>
            </a:r>
            <a:r>
              <a:rPr lang="en-US" dirty="0" err="1" smtClean="0"/>
              <a:t>har</a:t>
            </a:r>
            <a:r>
              <a:rPr lang="en-US" dirty="0" smtClean="0"/>
              <a:t> </a:t>
            </a:r>
            <a:r>
              <a:rPr lang="en-US" dirty="0" err="1" smtClean="0"/>
              <a:t>översatt</a:t>
            </a:r>
            <a:r>
              <a:rPr lang="en-US" dirty="0" smtClean="0"/>
              <a:t>, </a:t>
            </a:r>
            <a:r>
              <a:rPr lang="en-US" dirty="0" err="1" smtClean="0"/>
              <a:t>kulturellt</a:t>
            </a:r>
            <a:r>
              <a:rPr lang="en-US" dirty="0"/>
              <a:t> </a:t>
            </a:r>
            <a:r>
              <a:rPr lang="en-US" dirty="0" err="1" smtClean="0"/>
              <a:t>anpassat</a:t>
            </a:r>
            <a:r>
              <a:rPr lang="en-US" dirty="0" smtClean="0"/>
              <a:t> QoR-15 till </a:t>
            </a:r>
            <a:r>
              <a:rPr lang="en-US" dirty="0" err="1" smtClean="0"/>
              <a:t>Svenska</a:t>
            </a:r>
            <a:r>
              <a:rPr lang="en-US" dirty="0" smtClean="0"/>
              <a:t>.</a:t>
            </a:r>
          </a:p>
          <a:p>
            <a:endParaRPr lang="sv-SE" dirty="0"/>
          </a:p>
          <a:p>
            <a:r>
              <a:rPr lang="en-US" dirty="0" err="1" smtClean="0"/>
              <a:t>Instrumentet</a:t>
            </a:r>
            <a:r>
              <a:rPr lang="en-US" dirty="0" smtClean="0"/>
              <a:t> </a:t>
            </a:r>
            <a:r>
              <a:rPr lang="en-US" dirty="0" err="1" smtClean="0"/>
              <a:t>visar</a:t>
            </a:r>
            <a:r>
              <a:rPr lang="en-US" dirty="0" smtClean="0"/>
              <a:t> </a:t>
            </a:r>
            <a:r>
              <a:rPr lang="en-US" dirty="0" err="1" smtClean="0"/>
              <a:t>en</a:t>
            </a:r>
            <a:r>
              <a:rPr lang="en-US" dirty="0" smtClean="0"/>
              <a:t> </a:t>
            </a:r>
            <a:r>
              <a:rPr lang="en-US" dirty="0" err="1" smtClean="0"/>
              <a:t>acceptabel</a:t>
            </a:r>
            <a:r>
              <a:rPr lang="en-US" dirty="0" smtClean="0"/>
              <a:t> ‘validity’, ‘reliability’ </a:t>
            </a:r>
            <a:r>
              <a:rPr lang="en-US" dirty="0" err="1" smtClean="0"/>
              <a:t>och</a:t>
            </a:r>
            <a:r>
              <a:rPr lang="en-US" dirty="0" smtClean="0"/>
              <a:t> ‘responsiveness’. </a:t>
            </a:r>
            <a:r>
              <a:rPr lang="en-US" dirty="0"/>
              <a:t>QoR-15swe </a:t>
            </a:r>
            <a:r>
              <a:rPr lang="en-US" dirty="0" err="1" smtClean="0"/>
              <a:t>är</a:t>
            </a:r>
            <a:r>
              <a:rPr lang="en-US" dirty="0" smtClean="0"/>
              <a:t> </a:t>
            </a:r>
            <a:r>
              <a:rPr lang="en-US" dirty="0" err="1" smtClean="0"/>
              <a:t>ett</a:t>
            </a:r>
            <a:r>
              <a:rPr lang="en-US" dirty="0" smtClean="0"/>
              <a:t> </a:t>
            </a:r>
            <a:r>
              <a:rPr lang="en-US" dirty="0" err="1" smtClean="0"/>
              <a:t>kliniskt</a:t>
            </a:r>
            <a:r>
              <a:rPr lang="en-US" dirty="0" smtClean="0"/>
              <a:t> </a:t>
            </a:r>
            <a:r>
              <a:rPr lang="en-US" dirty="0" err="1" smtClean="0"/>
              <a:t>accepterat</a:t>
            </a:r>
            <a:r>
              <a:rPr lang="en-US" dirty="0" smtClean="0"/>
              <a:t> </a:t>
            </a:r>
            <a:r>
              <a:rPr lang="en-US" dirty="0" err="1" smtClean="0"/>
              <a:t>och</a:t>
            </a:r>
            <a:r>
              <a:rPr lang="en-US" dirty="0" smtClean="0"/>
              <a:t> </a:t>
            </a:r>
            <a:r>
              <a:rPr lang="en-US" dirty="0" err="1" smtClean="0"/>
              <a:t>lättillgängligt</a:t>
            </a:r>
            <a:r>
              <a:rPr lang="en-US" dirty="0"/>
              <a:t> </a:t>
            </a:r>
            <a:r>
              <a:rPr lang="en-US" dirty="0" smtClean="0"/>
              <a:t>instrument </a:t>
            </a:r>
            <a:r>
              <a:rPr lang="en-US" dirty="0" err="1" smtClean="0"/>
              <a:t>för</a:t>
            </a:r>
            <a:r>
              <a:rPr lang="en-US" dirty="0" smtClean="0"/>
              <a:t> </a:t>
            </a:r>
            <a:r>
              <a:rPr lang="en-US" dirty="0" err="1" smtClean="0"/>
              <a:t>att</a:t>
            </a:r>
            <a:r>
              <a:rPr lang="en-US" dirty="0"/>
              <a:t> </a:t>
            </a:r>
            <a:r>
              <a:rPr lang="en-US" dirty="0" err="1" smtClean="0"/>
              <a:t>mäta</a:t>
            </a:r>
            <a:r>
              <a:rPr lang="en-US" dirty="0" smtClean="0"/>
              <a:t> </a:t>
            </a:r>
            <a:r>
              <a:rPr lang="en-US" dirty="0" err="1" smtClean="0"/>
              <a:t>utfall</a:t>
            </a:r>
            <a:r>
              <a:rPr lang="en-US" dirty="0" smtClean="0"/>
              <a:t> </a:t>
            </a:r>
            <a:r>
              <a:rPr lang="en-US" dirty="0" err="1" smtClean="0"/>
              <a:t>efter</a:t>
            </a:r>
            <a:r>
              <a:rPr lang="en-US" dirty="0" smtClean="0"/>
              <a:t> </a:t>
            </a:r>
            <a:r>
              <a:rPr lang="en-US" dirty="0" err="1" smtClean="0"/>
              <a:t>kirurgi</a:t>
            </a:r>
            <a:r>
              <a:rPr lang="en-US" dirty="0"/>
              <a:t> </a:t>
            </a:r>
            <a:r>
              <a:rPr lang="en-US" dirty="0" smtClean="0"/>
              <a:t>i </a:t>
            </a:r>
            <a:r>
              <a:rPr lang="en-US" dirty="0" err="1" smtClean="0"/>
              <a:t>en</a:t>
            </a:r>
            <a:r>
              <a:rPr lang="en-US" dirty="0" smtClean="0"/>
              <a:t> </a:t>
            </a:r>
            <a:r>
              <a:rPr lang="en-US" dirty="0" err="1" smtClean="0"/>
              <a:t>Svensk</a:t>
            </a:r>
            <a:r>
              <a:rPr lang="en-US" dirty="0" smtClean="0"/>
              <a:t> population.</a:t>
            </a:r>
            <a:endParaRPr lang="sv-SE" dirty="0"/>
          </a:p>
        </p:txBody>
      </p:sp>
    </p:spTree>
    <p:extLst>
      <p:ext uri="{BB962C8B-B14F-4D97-AF65-F5344CB8AC3E}">
        <p14:creationId xmlns:p14="http://schemas.microsoft.com/office/powerpoint/2010/main" val="42490636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Tack!</a:t>
            </a:r>
            <a:endParaRPr lang="sv-SE" b="1" dirty="0"/>
          </a:p>
        </p:txBody>
      </p:sp>
      <p:sp>
        <p:nvSpPr>
          <p:cNvPr id="3" name="Platshållare för innehåll 2"/>
          <p:cNvSpPr>
            <a:spLocks noGrp="1"/>
          </p:cNvSpPr>
          <p:nvPr>
            <p:ph sz="quarter" idx="1"/>
          </p:nvPr>
        </p:nvSpPr>
        <p:spPr/>
        <p:txBody>
          <a:bodyPr>
            <a:normAutofit fontScale="85000" lnSpcReduction="20000"/>
          </a:bodyPr>
          <a:lstStyle/>
          <a:p>
            <a:pPr marL="0" indent="0">
              <a:buNone/>
            </a:pPr>
            <a:r>
              <a:rPr lang="en-US" b="1" dirty="0"/>
              <a:t>Acknowledgements</a:t>
            </a:r>
            <a:endParaRPr lang="sv-SE" dirty="0"/>
          </a:p>
          <a:p>
            <a:pPr marL="0" indent="0">
              <a:buNone/>
            </a:pPr>
            <a:r>
              <a:rPr lang="en-US" dirty="0" smtClean="0"/>
              <a:t>Lena </a:t>
            </a:r>
            <a:r>
              <a:rPr lang="en-US" dirty="0"/>
              <a:t>Sundin and Gunilla Gagnö, Department of Anesthesia and Intensive Care, University Hospital, Linköping, Sweden. </a:t>
            </a:r>
            <a:endParaRPr lang="sv-SE" dirty="0"/>
          </a:p>
          <a:p>
            <a:pPr marL="0" indent="0">
              <a:buNone/>
            </a:pPr>
            <a:endParaRPr lang="en-US" dirty="0" smtClean="0"/>
          </a:p>
          <a:p>
            <a:pPr marL="0" indent="0">
              <a:buNone/>
            </a:pPr>
            <a:r>
              <a:rPr lang="en-US" dirty="0" smtClean="0"/>
              <a:t>Hans-G </a:t>
            </a:r>
            <a:r>
              <a:rPr lang="en-US" dirty="0"/>
              <a:t>Eriksson, Centre of Research and Development, </a:t>
            </a:r>
            <a:r>
              <a:rPr lang="en-US" dirty="0" err="1"/>
              <a:t>Sörmland</a:t>
            </a:r>
            <a:r>
              <a:rPr lang="en-US" dirty="0"/>
              <a:t> County Council, Sweden, for statistical advice and calculations.</a:t>
            </a:r>
            <a:endParaRPr lang="sv-SE" dirty="0"/>
          </a:p>
          <a:p>
            <a:pPr marL="0" indent="0">
              <a:buNone/>
            </a:pPr>
            <a:r>
              <a:rPr lang="en-US" b="1" dirty="0"/>
              <a:t> </a:t>
            </a:r>
            <a:endParaRPr lang="sv-SE" dirty="0"/>
          </a:p>
          <a:p>
            <a:pPr marL="0" indent="0">
              <a:buNone/>
            </a:pPr>
            <a:r>
              <a:rPr lang="en-US" b="1" dirty="0"/>
              <a:t>Funding</a:t>
            </a:r>
            <a:endParaRPr lang="sv-SE" dirty="0"/>
          </a:p>
          <a:p>
            <a:pPr marL="0" indent="0">
              <a:buNone/>
            </a:pPr>
            <a:r>
              <a:rPr lang="en-US" dirty="0"/>
              <a:t>This work was financially supported by grants from </a:t>
            </a:r>
            <a:r>
              <a:rPr lang="en-US" dirty="0" err="1"/>
              <a:t>Sinnescentrum</a:t>
            </a:r>
            <a:r>
              <a:rPr lang="en-US" dirty="0"/>
              <a:t>, </a:t>
            </a:r>
            <a:r>
              <a:rPr lang="en-US" dirty="0" err="1"/>
              <a:t>Östergötland</a:t>
            </a:r>
            <a:r>
              <a:rPr lang="en-US" dirty="0"/>
              <a:t> County Council, Sweden and Centre for Clinical Research </a:t>
            </a:r>
            <a:r>
              <a:rPr lang="en-US" dirty="0" err="1"/>
              <a:t>Sörmland</a:t>
            </a:r>
            <a:r>
              <a:rPr lang="en-US" dirty="0"/>
              <a:t>, Uppsala University, Eskilstuna, Sweden</a:t>
            </a:r>
            <a:endParaRPr lang="sv-SE" dirty="0"/>
          </a:p>
          <a:p>
            <a:pPr marL="0" indent="0">
              <a:buNone/>
            </a:pPr>
            <a:endParaRPr lang="sv-SE" dirty="0"/>
          </a:p>
          <a:p>
            <a:pPr marL="0" indent="0">
              <a:buNone/>
            </a:pPr>
            <a:r>
              <a:rPr lang="en-US" b="1" dirty="0"/>
              <a:t>Declarations of interests</a:t>
            </a:r>
            <a:endParaRPr lang="sv-SE" dirty="0"/>
          </a:p>
          <a:p>
            <a:pPr marL="0" indent="0">
              <a:buNone/>
            </a:pPr>
            <a:r>
              <a:rPr lang="en-US" dirty="0"/>
              <a:t>No conflicts of interest are declared</a:t>
            </a:r>
            <a:endParaRPr lang="sv-SE" dirty="0"/>
          </a:p>
          <a:p>
            <a:endParaRPr lang="sv-SE" dirty="0"/>
          </a:p>
        </p:txBody>
      </p:sp>
    </p:spTree>
    <p:extLst>
      <p:ext uri="{BB962C8B-B14F-4D97-AF65-F5344CB8AC3E}">
        <p14:creationId xmlns:p14="http://schemas.microsoft.com/office/powerpoint/2010/main" val="2714001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quarter" idx="1"/>
          </p:nvPr>
        </p:nvSpPr>
        <p:spPr/>
        <p:txBody>
          <a:bodyPr/>
          <a:lstStyle/>
          <a:p>
            <a:r>
              <a:rPr lang="sv-SE" dirty="0"/>
              <a:t>Kvalitet på återhämtning är bristfälligt undersökt </a:t>
            </a:r>
          </a:p>
          <a:p>
            <a:pPr marL="0" indent="0">
              <a:buNone/>
            </a:pPr>
            <a:endParaRPr lang="sv-SE" dirty="0"/>
          </a:p>
          <a:p>
            <a:r>
              <a:rPr lang="sv-SE" dirty="0"/>
              <a:t>En skattningsskala QoR15 har utvecklats men inte validerats på Svenska</a:t>
            </a:r>
          </a:p>
          <a:p>
            <a:pPr marL="0" indent="0">
              <a:buNone/>
            </a:pPr>
            <a:r>
              <a:rPr lang="sv-SE" dirty="0"/>
              <a:t> </a:t>
            </a:r>
          </a:p>
          <a:p>
            <a:r>
              <a:rPr lang="sv-SE" dirty="0"/>
              <a:t>Syftet med vår studie var att översätta anpassa och validera i en svensk population.</a:t>
            </a:r>
          </a:p>
          <a:p>
            <a:endParaRPr lang="sv-SE" dirty="0"/>
          </a:p>
        </p:txBody>
      </p:sp>
    </p:spTree>
    <p:extLst>
      <p:ext uri="{BB962C8B-B14F-4D97-AF65-F5344CB8AC3E}">
        <p14:creationId xmlns:p14="http://schemas.microsoft.com/office/powerpoint/2010/main" val="2133854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Återhämtning</a:t>
            </a:r>
            <a:endParaRPr lang="sv-SE" dirty="0"/>
          </a:p>
        </p:txBody>
      </p:sp>
      <p:sp>
        <p:nvSpPr>
          <p:cNvPr id="3" name="Platshållare för innehåll 2"/>
          <p:cNvSpPr>
            <a:spLocks noGrp="1"/>
          </p:cNvSpPr>
          <p:nvPr>
            <p:ph sz="quarter" idx="1"/>
          </p:nvPr>
        </p:nvSpPr>
        <p:spPr/>
        <p:txBody>
          <a:bodyPr>
            <a:normAutofit/>
          </a:bodyPr>
          <a:lstStyle/>
          <a:p>
            <a:endParaRPr lang="sv-SE" dirty="0" smtClean="0"/>
          </a:p>
          <a:p>
            <a:endParaRPr lang="en-US" baseline="30000" dirty="0" smtClean="0"/>
          </a:p>
          <a:p>
            <a:endParaRPr lang="en-US" baseline="30000" dirty="0" smtClean="0"/>
          </a:p>
          <a:p>
            <a:r>
              <a:rPr lang="sv-SE" dirty="0" smtClean="0"/>
              <a:t>Kärnan </a:t>
            </a:r>
            <a:r>
              <a:rPr lang="sv-SE" dirty="0"/>
              <a:t>i </a:t>
            </a:r>
            <a:r>
              <a:rPr lang="sv-SE" dirty="0" smtClean="0"/>
              <a:t>återhämtningen </a:t>
            </a:r>
            <a:r>
              <a:rPr lang="sv-SE" dirty="0"/>
              <a:t>efter en operation </a:t>
            </a:r>
            <a:r>
              <a:rPr lang="sv-SE" dirty="0" smtClean="0"/>
              <a:t>innebär </a:t>
            </a:r>
            <a:r>
              <a:rPr lang="sv-SE" dirty="0"/>
              <a:t>en minskning av obehagliga fysiska symtom, </a:t>
            </a:r>
            <a:r>
              <a:rPr lang="sv-SE" dirty="0" smtClean="0"/>
              <a:t>att erhålla </a:t>
            </a:r>
            <a:r>
              <a:rPr lang="sv-SE" dirty="0"/>
              <a:t>ett känslomässigt välbefinnande, </a:t>
            </a:r>
            <a:r>
              <a:rPr lang="sv-SE" dirty="0" smtClean="0"/>
              <a:t>att återfå </a:t>
            </a:r>
            <a:r>
              <a:rPr lang="sv-SE" dirty="0"/>
              <a:t>eller </a:t>
            </a:r>
            <a:r>
              <a:rPr lang="sv-SE" dirty="0" smtClean="0"/>
              <a:t>att bibehålla </a:t>
            </a:r>
            <a:r>
              <a:rPr lang="sv-SE" dirty="0"/>
              <a:t>funktion samt </a:t>
            </a:r>
            <a:r>
              <a:rPr lang="sv-SE" dirty="0" smtClean="0"/>
              <a:t>att kunna återgå </a:t>
            </a:r>
            <a:r>
              <a:rPr lang="sv-SE" dirty="0"/>
              <a:t>till tidigare aktiviteter. (Allvin et </a:t>
            </a:r>
            <a:r>
              <a:rPr lang="sv-SE" dirty="0" smtClean="0"/>
              <a:t>al)</a:t>
            </a:r>
            <a:endParaRPr lang="sv-SE" dirty="0"/>
          </a:p>
          <a:p>
            <a:endParaRPr lang="sv-SE" dirty="0"/>
          </a:p>
          <a:p>
            <a:endParaRPr lang="en-US" dirty="0" smtClean="0"/>
          </a:p>
        </p:txBody>
      </p:sp>
    </p:spTree>
    <p:extLst>
      <p:ext uri="{BB962C8B-B14F-4D97-AF65-F5344CB8AC3E}">
        <p14:creationId xmlns:p14="http://schemas.microsoft.com/office/powerpoint/2010/main" val="2616470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Kvalitativa studier Återhämtning efter en operation patientperspektiv</a:t>
            </a:r>
            <a:endParaRPr lang="sv-SE" dirty="0"/>
          </a:p>
        </p:txBody>
      </p:sp>
      <p:sp>
        <p:nvSpPr>
          <p:cNvPr id="3" name="Platshållare för innehåll 2"/>
          <p:cNvSpPr>
            <a:spLocks noGrp="1"/>
          </p:cNvSpPr>
          <p:nvPr>
            <p:ph sz="quarter" idx="1"/>
          </p:nvPr>
        </p:nvSpPr>
        <p:spPr/>
        <p:txBody>
          <a:bodyPr>
            <a:normAutofit fontScale="85000" lnSpcReduction="20000"/>
          </a:bodyPr>
          <a:lstStyle/>
          <a:p>
            <a:r>
              <a:rPr lang="sv-SE" dirty="0" smtClean="0"/>
              <a:t>Ansträngande </a:t>
            </a:r>
            <a:r>
              <a:rPr lang="sv-SE" dirty="0"/>
              <a:t>och en strävan att återfå självständighet (Forsberg, Söderberg, Engström, </a:t>
            </a:r>
            <a:r>
              <a:rPr lang="sv-SE" dirty="0" smtClean="0"/>
              <a:t>2014). </a:t>
            </a:r>
          </a:p>
          <a:p>
            <a:endParaRPr lang="sv-SE" dirty="0"/>
          </a:p>
          <a:p>
            <a:r>
              <a:rPr lang="sv-SE" dirty="0"/>
              <a:t>L</a:t>
            </a:r>
            <a:r>
              <a:rPr lang="sv-SE" dirty="0" smtClean="0"/>
              <a:t>ångvariga </a:t>
            </a:r>
            <a:r>
              <a:rPr lang="sv-SE" dirty="0"/>
              <a:t>besvär som trötthet, påverkad tarmfunktion, illamående och oro. Besvären var så påtagliga att de påverkade det dagliga livet hemma (Wennström, Strömberg, Modin, 2009</a:t>
            </a:r>
            <a:r>
              <a:rPr lang="sv-SE" dirty="0" smtClean="0"/>
              <a:t>).</a:t>
            </a:r>
          </a:p>
          <a:p>
            <a:endParaRPr lang="sv-SE" dirty="0"/>
          </a:p>
          <a:p>
            <a:r>
              <a:rPr lang="sv-SE" dirty="0"/>
              <a:t>K</a:t>
            </a:r>
            <a:r>
              <a:rPr lang="sv-SE" dirty="0" smtClean="0"/>
              <a:t>änslomässig </a:t>
            </a:r>
            <a:r>
              <a:rPr lang="sv-SE" dirty="0"/>
              <a:t>stress som oro över både sjukdom och själva operationen, oro över att sår inte läker, och en känsla av att inte återfå sin kropp hel. Känslan att vara sårbar är påtaglig (Wenström, Eriksson &amp; Ebbeskog, 2011). </a:t>
            </a:r>
          </a:p>
          <a:p>
            <a:pPr marL="0" indent="0">
              <a:buNone/>
            </a:pPr>
            <a:endParaRPr lang="sv-SE" dirty="0" smtClean="0"/>
          </a:p>
          <a:p>
            <a:r>
              <a:rPr lang="sv-SE" dirty="0"/>
              <a:t>P</a:t>
            </a:r>
            <a:r>
              <a:rPr lang="sv-SE" dirty="0" smtClean="0"/>
              <a:t>ostoperativ </a:t>
            </a:r>
            <a:r>
              <a:rPr lang="sv-SE" dirty="0"/>
              <a:t>smärta fortsätter att vara ett kliniskt problem som måste adresseras särskilt efter hemgång (Forsberg, Vikman, </a:t>
            </a:r>
            <a:r>
              <a:rPr lang="sv-SE" dirty="0" err="1"/>
              <a:t>Walivaara</a:t>
            </a:r>
            <a:r>
              <a:rPr lang="sv-SE" dirty="0"/>
              <a:t>, 2015).</a:t>
            </a:r>
          </a:p>
          <a:p>
            <a:endParaRPr lang="sv-SE" dirty="0"/>
          </a:p>
          <a:p>
            <a:endParaRPr lang="sv-SE" dirty="0"/>
          </a:p>
        </p:txBody>
      </p:sp>
    </p:spTree>
    <p:extLst>
      <p:ext uri="{BB962C8B-B14F-4D97-AF65-F5344CB8AC3E}">
        <p14:creationId xmlns:p14="http://schemas.microsoft.com/office/powerpoint/2010/main" val="2035311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quarter" idx="1"/>
          </p:nvPr>
        </p:nvSpPr>
        <p:spPr/>
        <p:txBody>
          <a:bodyPr/>
          <a:lstStyle/>
          <a:p>
            <a:r>
              <a:rPr lang="sv-SE" dirty="0" smtClean="0"/>
              <a:t>Kvalitet på återhämtning inom dagkirurgi och ortopedi är tidigare undersökt och vid mätningar före, direkt efter, efter 1 vecka, 2 veckor och 30 dagar. </a:t>
            </a:r>
          </a:p>
          <a:p>
            <a:r>
              <a:rPr lang="sv-SE" dirty="0" smtClean="0"/>
              <a:t>Kvarstående besvär, särskilt inom områden som smärta och mobilitet.</a:t>
            </a:r>
          </a:p>
          <a:p>
            <a:pPr marL="0" indent="0">
              <a:buNone/>
            </a:pPr>
            <a:r>
              <a:rPr lang="sv-SE" dirty="0" smtClean="0"/>
              <a:t>    (M. Brattwall, 2011)</a:t>
            </a:r>
          </a:p>
          <a:p>
            <a:pPr marL="0" indent="0">
              <a:buNone/>
            </a:pPr>
            <a:endParaRPr lang="sv-SE" dirty="0"/>
          </a:p>
          <a:p>
            <a:pPr marL="0" indent="0">
              <a:buNone/>
            </a:pPr>
            <a:endParaRPr lang="sv-SE" dirty="0" smtClean="0"/>
          </a:p>
          <a:p>
            <a:pPr marL="0" indent="0">
              <a:buNone/>
            </a:pPr>
            <a:endParaRPr lang="sv-SE" dirty="0"/>
          </a:p>
          <a:p>
            <a:pPr marL="0" indent="0">
              <a:buNone/>
            </a:pPr>
            <a:endParaRPr lang="sv-SE" dirty="0" smtClean="0"/>
          </a:p>
          <a:p>
            <a:pPr marL="0" indent="0">
              <a:buNone/>
            </a:pPr>
            <a:endParaRPr lang="sv-SE" dirty="0"/>
          </a:p>
          <a:p>
            <a:pPr marL="0" indent="0">
              <a:buNone/>
            </a:pPr>
            <a:endParaRPr lang="sv-SE" dirty="0"/>
          </a:p>
        </p:txBody>
      </p:sp>
    </p:spTree>
    <p:extLst>
      <p:ext uri="{BB962C8B-B14F-4D97-AF65-F5344CB8AC3E}">
        <p14:creationId xmlns:p14="http://schemas.microsoft.com/office/powerpoint/2010/main" val="2743297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341784"/>
            <a:ext cx="7467600" cy="1143000"/>
          </a:xfrm>
        </p:spPr>
        <p:txBody>
          <a:bodyPr/>
          <a:lstStyle/>
          <a:p>
            <a:r>
              <a:rPr lang="sv-SE" dirty="0" smtClean="0"/>
              <a:t>PROM </a:t>
            </a:r>
            <a:br>
              <a:rPr lang="sv-SE" dirty="0" smtClean="0"/>
            </a:br>
            <a:r>
              <a:rPr lang="sv-SE" dirty="0" smtClean="0"/>
              <a:t>(Patient </a:t>
            </a:r>
            <a:r>
              <a:rPr lang="sv-SE" dirty="0" err="1" smtClean="0"/>
              <a:t>reported</a:t>
            </a:r>
            <a:r>
              <a:rPr lang="sv-SE" dirty="0" smtClean="0"/>
              <a:t> outcome </a:t>
            </a:r>
            <a:r>
              <a:rPr lang="sv-SE" dirty="0" err="1" smtClean="0"/>
              <a:t>measure</a:t>
            </a:r>
            <a:r>
              <a:rPr lang="sv-SE" dirty="0" smtClean="0"/>
              <a:t>)</a:t>
            </a:r>
            <a:endParaRPr lang="sv-SE" dirty="0"/>
          </a:p>
        </p:txBody>
      </p:sp>
      <p:sp>
        <p:nvSpPr>
          <p:cNvPr id="3" name="Platshållare för innehåll 2"/>
          <p:cNvSpPr>
            <a:spLocks noGrp="1"/>
          </p:cNvSpPr>
          <p:nvPr>
            <p:ph sz="quarter" idx="1"/>
          </p:nvPr>
        </p:nvSpPr>
        <p:spPr/>
        <p:txBody>
          <a:bodyPr>
            <a:normAutofit lnSpcReduction="10000"/>
          </a:bodyPr>
          <a:lstStyle/>
          <a:p>
            <a:r>
              <a:rPr lang="sv-SE" dirty="0" smtClean="0"/>
              <a:t>Vad som är </a:t>
            </a:r>
            <a:r>
              <a:rPr lang="sv-SE" dirty="0"/>
              <a:t>en optimal återhämtning måste utgå från patienter som genomgått processen </a:t>
            </a:r>
            <a:r>
              <a:rPr lang="sv-SE" dirty="0" smtClean="0"/>
              <a:t>operation </a:t>
            </a:r>
            <a:r>
              <a:rPr lang="sv-SE" dirty="0"/>
              <a:t>och återhämtning</a:t>
            </a:r>
            <a:r>
              <a:rPr lang="sv-SE" dirty="0" smtClean="0"/>
              <a:t>.</a:t>
            </a:r>
          </a:p>
          <a:p>
            <a:pPr marL="0" indent="0">
              <a:buNone/>
            </a:pPr>
            <a:endParaRPr lang="sv-SE" dirty="0" smtClean="0"/>
          </a:p>
          <a:p>
            <a:r>
              <a:rPr lang="sv-SE" dirty="0" smtClean="0"/>
              <a:t>PROM- Kvalitetsregister SPOR (Svenskt </a:t>
            </a:r>
            <a:r>
              <a:rPr lang="sv-SE" dirty="0" err="1" smtClean="0"/>
              <a:t>Perioperativt</a:t>
            </a:r>
            <a:r>
              <a:rPr lang="sv-SE" dirty="0" smtClean="0"/>
              <a:t> Register)</a:t>
            </a:r>
          </a:p>
          <a:p>
            <a:pPr marL="0" indent="0">
              <a:buNone/>
            </a:pPr>
            <a:endParaRPr lang="sv-SE" dirty="0" smtClean="0"/>
          </a:p>
          <a:p>
            <a:r>
              <a:rPr lang="sv-SE" dirty="0" smtClean="0"/>
              <a:t>Systematiskt kunna samla in information om hur grupper av patienter återhämtar sig efter en specifik operation.</a:t>
            </a:r>
          </a:p>
          <a:p>
            <a:endParaRPr lang="sv-SE" dirty="0" smtClean="0"/>
          </a:p>
          <a:p>
            <a:r>
              <a:rPr lang="sv-SE" dirty="0" smtClean="0"/>
              <a:t>Kunskap till vården och till patienter</a:t>
            </a:r>
            <a:endParaRPr lang="sv-SE" dirty="0"/>
          </a:p>
        </p:txBody>
      </p:sp>
    </p:spTree>
    <p:extLst>
      <p:ext uri="{BB962C8B-B14F-4D97-AF65-F5344CB8AC3E}">
        <p14:creationId xmlns:p14="http://schemas.microsoft.com/office/powerpoint/2010/main" val="843277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QoR40</a:t>
            </a:r>
            <a:endParaRPr lang="sv-SE" b="1" dirty="0"/>
          </a:p>
        </p:txBody>
      </p:sp>
      <p:sp>
        <p:nvSpPr>
          <p:cNvPr id="3" name="Platshållare för innehåll 2"/>
          <p:cNvSpPr>
            <a:spLocks noGrp="1"/>
          </p:cNvSpPr>
          <p:nvPr>
            <p:ph sz="quarter" idx="1"/>
          </p:nvPr>
        </p:nvSpPr>
        <p:spPr/>
        <p:txBody>
          <a:bodyPr/>
          <a:lstStyle/>
          <a:p>
            <a:endParaRPr lang="sv-SE" dirty="0" smtClean="0"/>
          </a:p>
          <a:p>
            <a:r>
              <a:rPr lang="sv-SE" dirty="0" smtClean="0"/>
              <a:t>För att fånga kvalitet på återhämtning har olika  instrument utvecklats.</a:t>
            </a:r>
          </a:p>
          <a:p>
            <a:pPr marL="0" indent="0">
              <a:buNone/>
            </a:pPr>
            <a:endParaRPr lang="sv-SE" dirty="0"/>
          </a:p>
          <a:p>
            <a:endParaRPr lang="en-US" dirty="0" smtClean="0"/>
          </a:p>
          <a:p>
            <a:r>
              <a:rPr lang="en-US" dirty="0" err="1" smtClean="0"/>
              <a:t>En</a:t>
            </a:r>
            <a:r>
              <a:rPr lang="en-US" dirty="0" smtClean="0"/>
              <a:t> </a:t>
            </a:r>
            <a:r>
              <a:rPr lang="en-US" dirty="0" err="1" smtClean="0"/>
              <a:t>av</a:t>
            </a:r>
            <a:r>
              <a:rPr lang="en-US" dirty="0" smtClean="0"/>
              <a:t> </a:t>
            </a:r>
            <a:r>
              <a:rPr lang="en-US" dirty="0" err="1" smtClean="0"/>
              <a:t>dem</a:t>
            </a:r>
            <a:r>
              <a:rPr lang="en-US" dirty="0" smtClean="0"/>
              <a:t>, </a:t>
            </a:r>
            <a:r>
              <a:rPr lang="en-US" b="1" dirty="0" smtClean="0"/>
              <a:t>QoR-40</a:t>
            </a:r>
            <a:r>
              <a:rPr lang="en-US" dirty="0"/>
              <a:t> </a:t>
            </a:r>
            <a:r>
              <a:rPr lang="en-US" dirty="0" smtClean="0"/>
              <a:t>(40 </a:t>
            </a:r>
            <a:r>
              <a:rPr lang="en-US" dirty="0" err="1" smtClean="0"/>
              <a:t>frågor</a:t>
            </a:r>
            <a:r>
              <a:rPr lang="en-US" dirty="0" smtClean="0"/>
              <a:t>)</a:t>
            </a:r>
            <a:r>
              <a:rPr lang="en-US" dirty="0" err="1" smtClean="0"/>
              <a:t>har</a:t>
            </a:r>
            <a:r>
              <a:rPr lang="en-US" dirty="0" smtClean="0"/>
              <a:t> </a:t>
            </a:r>
            <a:r>
              <a:rPr lang="en-US" dirty="0" err="1" smtClean="0"/>
              <a:t>varit</a:t>
            </a:r>
            <a:r>
              <a:rPr lang="en-US" dirty="0" smtClean="0"/>
              <a:t> den </a:t>
            </a:r>
            <a:r>
              <a:rPr lang="en-US" dirty="0" err="1" smtClean="0"/>
              <a:t>mest</a:t>
            </a:r>
            <a:r>
              <a:rPr lang="en-US" dirty="0" smtClean="0"/>
              <a:t> </a:t>
            </a:r>
            <a:r>
              <a:rPr lang="en-US" dirty="0" err="1" smtClean="0"/>
              <a:t>omfattande</a:t>
            </a:r>
            <a:r>
              <a:rPr lang="en-US" dirty="0" smtClean="0"/>
              <a:t> </a:t>
            </a:r>
            <a:r>
              <a:rPr lang="en-US" dirty="0" err="1" smtClean="0"/>
              <a:t>validerade</a:t>
            </a:r>
            <a:r>
              <a:rPr lang="en-US" dirty="0" smtClean="0"/>
              <a:t> med </a:t>
            </a:r>
            <a:r>
              <a:rPr lang="en-US" dirty="0" err="1" smtClean="0"/>
              <a:t>utmärkt</a:t>
            </a:r>
            <a:r>
              <a:rPr lang="en-US" dirty="0" smtClean="0"/>
              <a:t> </a:t>
            </a:r>
            <a:r>
              <a:rPr lang="en-US" dirty="0" err="1" smtClean="0"/>
              <a:t>resultat</a:t>
            </a:r>
            <a:r>
              <a:rPr lang="en-US" dirty="0" smtClean="0"/>
              <a:t>. Den </a:t>
            </a:r>
            <a:r>
              <a:rPr lang="en-US" dirty="0" err="1" smtClean="0"/>
              <a:t>har</a:t>
            </a:r>
            <a:r>
              <a:rPr lang="en-US" dirty="0" smtClean="0"/>
              <a:t> </a:t>
            </a:r>
            <a:r>
              <a:rPr lang="en-US" dirty="0" err="1" smtClean="0"/>
              <a:t>blivit</a:t>
            </a:r>
            <a:r>
              <a:rPr lang="en-US" dirty="0" smtClean="0"/>
              <a:t> </a:t>
            </a:r>
            <a:r>
              <a:rPr lang="en-US" dirty="0" err="1" smtClean="0"/>
              <a:t>översatt</a:t>
            </a:r>
            <a:r>
              <a:rPr lang="en-US" dirty="0" smtClean="0"/>
              <a:t> </a:t>
            </a:r>
            <a:r>
              <a:rPr lang="en-US" dirty="0" err="1" smtClean="0"/>
              <a:t>och</a:t>
            </a:r>
            <a:r>
              <a:rPr lang="en-US" dirty="0" smtClean="0"/>
              <a:t> </a:t>
            </a:r>
            <a:r>
              <a:rPr lang="en-US" dirty="0" err="1" smtClean="0"/>
              <a:t>validerad</a:t>
            </a:r>
            <a:r>
              <a:rPr lang="en-US" dirty="0" smtClean="0"/>
              <a:t> </a:t>
            </a:r>
            <a:r>
              <a:rPr lang="en-US" dirty="0" err="1" smtClean="0"/>
              <a:t>på</a:t>
            </a:r>
            <a:r>
              <a:rPr lang="en-US" dirty="0" smtClean="0"/>
              <a:t> </a:t>
            </a:r>
            <a:r>
              <a:rPr lang="en-US" dirty="0" err="1" smtClean="0"/>
              <a:t>flera</a:t>
            </a:r>
            <a:r>
              <a:rPr lang="en-US" dirty="0" smtClean="0"/>
              <a:t> </a:t>
            </a:r>
            <a:r>
              <a:rPr lang="en-US" dirty="0" err="1" smtClean="0"/>
              <a:t>olika</a:t>
            </a:r>
            <a:r>
              <a:rPr lang="en-US" dirty="0" smtClean="0"/>
              <a:t> </a:t>
            </a:r>
            <a:r>
              <a:rPr lang="en-US" dirty="0" err="1" smtClean="0"/>
              <a:t>språk</a:t>
            </a:r>
            <a:r>
              <a:rPr lang="en-US" dirty="0" smtClean="0"/>
              <a:t>.</a:t>
            </a:r>
          </a:p>
          <a:p>
            <a:endParaRPr lang="en-US" dirty="0"/>
          </a:p>
          <a:p>
            <a:endParaRPr lang="en-US" dirty="0" smtClean="0"/>
          </a:p>
          <a:p>
            <a:pPr marL="0" indent="0">
              <a:buNone/>
            </a:pPr>
            <a:endParaRPr lang="sv-SE" dirty="0"/>
          </a:p>
          <a:p>
            <a:endParaRPr lang="sv-SE" dirty="0"/>
          </a:p>
        </p:txBody>
      </p:sp>
    </p:spTree>
    <p:extLst>
      <p:ext uri="{BB962C8B-B14F-4D97-AF65-F5344CB8AC3E}">
        <p14:creationId xmlns:p14="http://schemas.microsoft.com/office/powerpoint/2010/main" val="22768108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rspråk">
  <a:themeElements>
    <a:clrScheme name="Burspråk">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urspråk">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urspråk">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1120</TotalTime>
  <Words>1841</Words>
  <Application>Microsoft Office PowerPoint</Application>
  <PresentationFormat>Bildspel på skärmen (4:3)</PresentationFormat>
  <Paragraphs>243</Paragraphs>
  <Slides>31</Slides>
  <Notes>14</Notes>
  <HiddenSlides>0</HiddenSlides>
  <MMClips>0</MMClips>
  <ScaleCrop>false</ScaleCrop>
  <HeadingPairs>
    <vt:vector size="4" baseType="variant">
      <vt:variant>
        <vt:lpstr>Tema</vt:lpstr>
      </vt:variant>
      <vt:variant>
        <vt:i4>1</vt:i4>
      </vt:variant>
      <vt:variant>
        <vt:lpstr>Bildrubriker</vt:lpstr>
      </vt:variant>
      <vt:variant>
        <vt:i4>31</vt:i4>
      </vt:variant>
    </vt:vector>
  </HeadingPairs>
  <TitlesOfParts>
    <vt:vector size="32" baseType="lpstr">
      <vt:lpstr>Burspråk</vt:lpstr>
      <vt:lpstr>QoR-15 swe</vt:lpstr>
      <vt:lpstr>PowerPoint-presentation</vt:lpstr>
      <vt:lpstr>Bakgrund</vt:lpstr>
      <vt:lpstr>PowerPoint-presentation</vt:lpstr>
      <vt:lpstr>Återhämtning</vt:lpstr>
      <vt:lpstr>Kvalitativa studier Återhämtning efter en operation patientperspektiv</vt:lpstr>
      <vt:lpstr>PowerPoint-presentation</vt:lpstr>
      <vt:lpstr>PROM  (Patient reported outcome measure)</vt:lpstr>
      <vt:lpstr>QoR40</vt:lpstr>
      <vt:lpstr>QoR15</vt:lpstr>
      <vt:lpstr>QoR-15, 5 domäner</vt:lpstr>
      <vt:lpstr>Syfte</vt:lpstr>
      <vt:lpstr>Metod </vt:lpstr>
      <vt:lpstr>Inklusion </vt:lpstr>
      <vt:lpstr>Data insamling </vt:lpstr>
      <vt:lpstr>PowerPoint-presentation</vt:lpstr>
      <vt:lpstr>QoR15-swe Psykometrisk utvärdering  Validity</vt:lpstr>
      <vt:lpstr>Reliability</vt:lpstr>
      <vt:lpstr>Responsiveness</vt:lpstr>
      <vt:lpstr>Statistik </vt:lpstr>
      <vt:lpstr>PowerPoint-presentation</vt:lpstr>
      <vt:lpstr>Resultat ‘Feasibility’ </vt:lpstr>
      <vt:lpstr>Resultat ‘Validity’ </vt:lpstr>
      <vt:lpstr>Validity</vt:lpstr>
      <vt:lpstr>Resultat Reliability </vt:lpstr>
      <vt:lpstr>Responsiveness </vt:lpstr>
      <vt:lpstr>PowerPoint-presentation</vt:lpstr>
      <vt:lpstr>Funderingar</vt:lpstr>
      <vt:lpstr>Funderingar forts…</vt:lpstr>
      <vt:lpstr>Slutsats </vt:lpstr>
      <vt:lpstr>Tack!</vt:lpstr>
    </vt:vector>
  </TitlesOfParts>
  <Company>Landstinget Sörmland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QoR-15 swe</dc:title>
  <dc:creator>Lyckner, Sara</dc:creator>
  <cp:lastModifiedBy>Lyckner, Sara</cp:lastModifiedBy>
  <cp:revision>102</cp:revision>
  <dcterms:created xsi:type="dcterms:W3CDTF">2018-01-25T10:26:16Z</dcterms:created>
  <dcterms:modified xsi:type="dcterms:W3CDTF">2018-03-21T11:47:31Z</dcterms:modified>
</cp:coreProperties>
</file>