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69" r:id="rId2"/>
    <p:sldId id="267" r:id="rId3"/>
    <p:sldId id="258" r:id="rId4"/>
    <p:sldId id="257" r:id="rId5"/>
    <p:sldId id="259" r:id="rId6"/>
    <p:sldId id="261" r:id="rId7"/>
    <p:sldId id="262" r:id="rId8"/>
    <p:sldId id="263" r:id="rId9"/>
    <p:sldId id="271" r:id="rId10"/>
    <p:sldId id="270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402"/>
    <a:srgbClr val="789530"/>
    <a:srgbClr val="1E9DC5"/>
    <a:srgbClr val="BD3337"/>
    <a:srgbClr val="EFC42D"/>
    <a:srgbClr val="F3B329"/>
    <a:srgbClr val="477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3" autoAdjust="0"/>
    <p:restoredTop sz="95681" autoAdjust="0"/>
  </p:normalViewPr>
  <p:slideViewPr>
    <p:cSldViewPr>
      <p:cViewPr>
        <p:scale>
          <a:sx n="80" d="100"/>
          <a:sy n="80" d="100"/>
        </p:scale>
        <p:origin x="-8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/>
              </a:defRPr>
            </a:lvl1pPr>
          </a:lstStyle>
          <a:p>
            <a:endParaRPr lang="sv-S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/>
              </a:defRPr>
            </a:lvl1pPr>
          </a:lstStyle>
          <a:p>
            <a:endParaRPr lang="sv-SE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/>
              </a:defRPr>
            </a:lvl1pPr>
          </a:lstStyle>
          <a:p>
            <a:endParaRPr lang="sv-S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/>
              </a:defRPr>
            </a:lvl1pPr>
          </a:lstStyle>
          <a:p>
            <a:fld id="{F86DD05A-257B-904E-8EEB-B5159DF974C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604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ヒラギノ角ゴ Pro W3" charset="-128"/>
        <a:cs typeface="ヒラギノ角ゴ Pro W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ヒラギノ角ゴ Pro W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ヒラギノ角ゴ Pro W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ヒラギノ角ゴ Pro W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90600" y="1273175"/>
            <a:ext cx="7086600" cy="1470025"/>
          </a:xfrm>
          <a:prstGeom prst="rect">
            <a:avLst/>
          </a:prstGeom>
        </p:spPr>
        <p:txBody>
          <a:bodyPr vert="horz"/>
          <a:lstStyle>
            <a:lvl1pPr algn="l">
              <a:defRPr b="0" i="0">
                <a:latin typeface="Verdana"/>
                <a:cs typeface="Verdana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0600" y="26670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>
                <a:latin typeface="Verdan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 userDrawn="1">
            <p:ph type="title" hasCustomPrompt="1"/>
          </p:nvPr>
        </p:nvSpPr>
        <p:spPr>
          <a:xfrm>
            <a:off x="990600" y="12954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Verdana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 userDrawn="1">
            <p:ph idx="1"/>
          </p:nvPr>
        </p:nvSpPr>
        <p:spPr>
          <a:xfrm>
            <a:off x="990600" y="25146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>
                <a:latin typeface="Verdana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90600" y="1295400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>
                <a:latin typeface="Verdana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90600" y="2362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3"/>
              </a:buClr>
              <a:defRPr>
                <a:latin typeface="Verdana"/>
              </a:defRPr>
            </a:lvl1pPr>
            <a:lvl2pPr>
              <a:buClr>
                <a:schemeClr val="accent3"/>
              </a:buClr>
              <a:defRPr>
                <a:latin typeface="Verdana"/>
              </a:defRPr>
            </a:lvl2pPr>
            <a:lvl3pPr>
              <a:buClr>
                <a:schemeClr val="accent3"/>
              </a:buClr>
              <a:defRPr>
                <a:latin typeface="Verdana"/>
              </a:defRPr>
            </a:lvl3pPr>
            <a:lvl4pPr>
              <a:buClr>
                <a:schemeClr val="accent3"/>
              </a:buClr>
              <a:defRPr>
                <a:latin typeface="Verdana"/>
              </a:defRPr>
            </a:lvl4pPr>
            <a:lvl5pPr>
              <a:buClr>
                <a:schemeClr val="accent3"/>
              </a:buClr>
              <a:defRPr>
                <a:latin typeface="Verdana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90600" y="1295400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>
                <a:latin typeface="Verdana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90600" y="2408237"/>
            <a:ext cx="3657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3"/>
              </a:buClr>
              <a:defRPr sz="2800">
                <a:latin typeface="Verdana"/>
              </a:defRPr>
            </a:lvl1pPr>
            <a:lvl2pPr>
              <a:buClr>
                <a:schemeClr val="accent3"/>
              </a:buClr>
              <a:defRPr sz="2400">
                <a:latin typeface="Verdana"/>
              </a:defRPr>
            </a:lvl2pPr>
            <a:lvl3pPr>
              <a:buClr>
                <a:schemeClr val="accent3"/>
              </a:buClr>
              <a:defRPr sz="2000">
                <a:latin typeface="Verdana"/>
              </a:defRPr>
            </a:lvl3pPr>
            <a:lvl4pPr>
              <a:buClr>
                <a:schemeClr val="accent3"/>
              </a:buClr>
              <a:defRPr sz="1800">
                <a:latin typeface="Verdana"/>
              </a:defRPr>
            </a:lvl4pPr>
            <a:lvl5pPr>
              <a:buClr>
                <a:schemeClr val="accent3"/>
              </a:buClr>
              <a:defRPr sz="1800">
                <a:latin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00600" y="2408237"/>
            <a:ext cx="3657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3"/>
              </a:buClr>
              <a:defRPr sz="2800">
                <a:latin typeface="Verdana"/>
              </a:defRPr>
            </a:lvl1pPr>
            <a:lvl2pPr>
              <a:buClr>
                <a:schemeClr val="accent3"/>
              </a:buClr>
              <a:defRPr sz="2400">
                <a:latin typeface="Verdana"/>
              </a:defRPr>
            </a:lvl2pPr>
            <a:lvl3pPr>
              <a:buClr>
                <a:schemeClr val="accent3"/>
              </a:buClr>
              <a:defRPr sz="2000">
                <a:latin typeface="Verdana"/>
              </a:defRPr>
            </a:lvl3pPr>
            <a:lvl4pPr>
              <a:buClr>
                <a:schemeClr val="accent3"/>
              </a:buClr>
              <a:defRPr sz="1800">
                <a:latin typeface="Verdana"/>
              </a:defRPr>
            </a:lvl4pPr>
            <a:lvl5pPr>
              <a:buClr>
                <a:schemeClr val="accent3"/>
              </a:buClr>
              <a:defRPr sz="1800">
                <a:latin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90600" y="1295400"/>
            <a:ext cx="7391400" cy="1143000"/>
          </a:xfrm>
          <a:prstGeom prst="rect">
            <a:avLst/>
          </a:prstGeom>
        </p:spPr>
        <p:txBody>
          <a:bodyPr vert="horz"/>
          <a:lstStyle>
            <a:lvl1pPr algn="l">
              <a:defRPr sz="4400">
                <a:latin typeface="Verdana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90600" y="2590800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3"/>
              </a:buClr>
              <a:defRPr sz="2400">
                <a:latin typeface="Verdana"/>
              </a:defRPr>
            </a:lvl1pPr>
            <a:lvl2pPr>
              <a:buClr>
                <a:schemeClr val="accent3"/>
              </a:buClr>
              <a:defRPr sz="2000">
                <a:latin typeface="Verdana"/>
              </a:defRPr>
            </a:lvl2pPr>
            <a:lvl3pPr>
              <a:buClr>
                <a:schemeClr val="accent3"/>
              </a:buClr>
              <a:defRPr sz="1800">
                <a:latin typeface="Verdana"/>
              </a:defRPr>
            </a:lvl3pPr>
            <a:lvl4pPr>
              <a:buClr>
                <a:schemeClr val="accent3"/>
              </a:buClr>
              <a:defRPr sz="1600">
                <a:latin typeface="Verdana"/>
              </a:defRPr>
            </a:lvl4pPr>
            <a:lvl5pPr>
              <a:buClr>
                <a:schemeClr val="accent3"/>
              </a:buClr>
              <a:defRPr sz="1600">
                <a:latin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78425" y="2590800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3"/>
              </a:buClr>
              <a:defRPr sz="2400">
                <a:latin typeface="Verdana"/>
              </a:defRPr>
            </a:lvl1pPr>
            <a:lvl2pPr>
              <a:buClr>
                <a:schemeClr val="accent3"/>
              </a:buClr>
              <a:defRPr sz="2000">
                <a:latin typeface="Verdana"/>
              </a:defRPr>
            </a:lvl2pPr>
            <a:lvl3pPr>
              <a:buClr>
                <a:schemeClr val="accent3"/>
              </a:buClr>
              <a:defRPr sz="1800">
                <a:latin typeface="Verdana"/>
              </a:defRPr>
            </a:lvl3pPr>
            <a:lvl4pPr>
              <a:buClr>
                <a:schemeClr val="accent3"/>
              </a:buClr>
              <a:defRPr sz="1600">
                <a:latin typeface="Verdana"/>
              </a:defRPr>
            </a:lvl4pPr>
            <a:lvl5pPr>
              <a:buClr>
                <a:schemeClr val="accent3"/>
              </a:buClr>
              <a:defRPr sz="1600">
                <a:latin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7010400" cy="18288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Verdana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Verdana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600200"/>
            <a:ext cx="5486400" cy="3429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675313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Dekor rak gul ppt.jpg"/>
          <p:cNvPicPr>
            <a:picLocks noChangeAspect="1"/>
          </p:cNvPicPr>
          <p:nvPr/>
        </p:nvPicPr>
        <p:blipFill>
          <a:blip r:embed="rId9"/>
          <a:srcRect t="28846"/>
          <a:stretch>
            <a:fillRect/>
          </a:stretch>
        </p:blipFill>
        <p:spPr>
          <a:xfrm>
            <a:off x="0" y="0"/>
            <a:ext cx="9144000" cy="939800"/>
          </a:xfrm>
          <a:prstGeom prst="rect">
            <a:avLst/>
          </a:prstGeom>
        </p:spPr>
      </p:pic>
      <p:pic>
        <p:nvPicPr>
          <p:cNvPr id="7" name="Bildobjekt 6" descr="LS logga ppt mall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200" y="6059095"/>
            <a:ext cx="850900" cy="5703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3" r:id="rId5"/>
    <p:sldLayoutId id="2147483654" r:id="rId6"/>
    <p:sldLayoutId id="2147483657" r:id="rId7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patrik.karlsson@dll.s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1600" y="7707"/>
            <a:ext cx="7086600" cy="1075705"/>
          </a:xfrm>
        </p:spPr>
        <p:txBody>
          <a:bodyPr/>
          <a:lstStyle/>
          <a:p>
            <a:r>
              <a:rPr lang="sv-SE" dirty="0" smtClean="0"/>
              <a:t>Nyköpings Lasarett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31701" y="1196752"/>
            <a:ext cx="6400800" cy="1152128"/>
          </a:xfrm>
        </p:spPr>
        <p:txBody>
          <a:bodyPr/>
          <a:lstStyle/>
          <a:p>
            <a:r>
              <a:rPr lang="sv-SE" b="1" i="1" dirty="0"/>
              <a:t>Kvalitetsmål:</a:t>
            </a:r>
            <a:br>
              <a:rPr lang="sv-SE" b="1" i="1" dirty="0"/>
            </a:br>
            <a:r>
              <a:rPr lang="sv-SE" b="1" i="1" dirty="0"/>
              <a:t>Akutprioritering 2 timmar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33682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5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27584" y="9976"/>
            <a:ext cx="8229600" cy="1143000"/>
          </a:xfrm>
        </p:spPr>
        <p:txBody>
          <a:bodyPr/>
          <a:lstStyle/>
          <a:p>
            <a:r>
              <a:rPr lang="sv-SE" dirty="0" smtClean="0"/>
              <a:t>Hur går det 2018?</a:t>
            </a:r>
            <a:endParaRPr lang="sv-S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14389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6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4624"/>
            <a:ext cx="8229600" cy="936104"/>
          </a:xfrm>
        </p:spPr>
        <p:txBody>
          <a:bodyPr/>
          <a:lstStyle/>
          <a:p>
            <a:r>
              <a:rPr lang="sv-SE" dirty="0" smtClean="0"/>
              <a:t>Nycklar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27344" y="1124744"/>
            <a:ext cx="8229600" cy="4968552"/>
          </a:xfrm>
        </p:spPr>
        <p:txBody>
          <a:bodyPr/>
          <a:lstStyle/>
          <a:p>
            <a:r>
              <a:rPr lang="sv-SE" sz="2800" dirty="0" smtClean="0"/>
              <a:t>”Alla med på tåget”</a:t>
            </a:r>
          </a:p>
          <a:p>
            <a:pPr lvl="1"/>
            <a:r>
              <a:rPr lang="sv-SE" sz="2400" dirty="0" smtClean="0"/>
              <a:t>Verksamhetschefer</a:t>
            </a:r>
          </a:p>
          <a:p>
            <a:pPr lvl="1"/>
            <a:r>
              <a:rPr lang="sv-SE" sz="2400" dirty="0" smtClean="0"/>
              <a:t>Läkare</a:t>
            </a:r>
            <a:endParaRPr lang="sv-SE" sz="2400" dirty="0" smtClean="0"/>
          </a:p>
          <a:p>
            <a:pPr lvl="1"/>
            <a:r>
              <a:rPr lang="sv-SE" sz="2400" dirty="0" smtClean="0"/>
              <a:t>Koordinatorer på </a:t>
            </a:r>
            <a:r>
              <a:rPr lang="sv-SE" sz="2400" dirty="0" err="1" smtClean="0"/>
              <a:t>op</a:t>
            </a:r>
            <a:endParaRPr lang="sv-SE" sz="2400" dirty="0" smtClean="0"/>
          </a:p>
          <a:p>
            <a:pPr lvl="1"/>
            <a:r>
              <a:rPr lang="sv-SE" sz="2400" dirty="0" smtClean="0"/>
              <a:t>Operationspersonal</a:t>
            </a:r>
          </a:p>
          <a:p>
            <a:pPr lvl="1"/>
            <a:r>
              <a:rPr lang="sv-SE" sz="2400" dirty="0" smtClean="0"/>
              <a:t>Akuten/IVA/Avdelningar</a:t>
            </a:r>
          </a:p>
          <a:p>
            <a:r>
              <a:rPr lang="sv-SE" sz="2800" dirty="0" smtClean="0"/>
              <a:t>Aktiv värdering av medicinsk prioritering</a:t>
            </a:r>
          </a:p>
          <a:p>
            <a:r>
              <a:rPr lang="sv-SE" sz="2800" dirty="0" smtClean="0"/>
              <a:t>Aktiv uppföljning i SPOR!</a:t>
            </a:r>
          </a:p>
          <a:p>
            <a:r>
              <a:rPr lang="sv-SE" sz="2800" dirty="0" smtClean="0"/>
              <a:t>Återkoppling till </a:t>
            </a:r>
            <a:r>
              <a:rPr lang="sv-SE" sz="2800" u="sng" dirty="0" smtClean="0"/>
              <a:t>all</a:t>
            </a:r>
            <a:r>
              <a:rPr lang="sv-SE" sz="2800" dirty="0" smtClean="0"/>
              <a:t> personal, inte bara chefer!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809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/>
          <a:lstStyle/>
          <a:p>
            <a:r>
              <a:rPr lang="sv-SE" dirty="0" smtClean="0"/>
              <a:t>Kvar att arbeta med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3608" y="1340768"/>
            <a:ext cx="8229600" cy="4525963"/>
          </a:xfrm>
        </p:spPr>
        <p:txBody>
          <a:bodyPr/>
          <a:lstStyle/>
          <a:p>
            <a:r>
              <a:rPr lang="sv-SE" sz="2800" dirty="0" smtClean="0"/>
              <a:t>”</a:t>
            </a:r>
            <a:r>
              <a:rPr lang="sv-SE" sz="2800" dirty="0" err="1" smtClean="0"/>
              <a:t>One</a:t>
            </a:r>
            <a:r>
              <a:rPr lang="sv-SE" sz="2800" dirty="0" smtClean="0"/>
              <a:t> hit </a:t>
            </a:r>
            <a:r>
              <a:rPr lang="sv-SE" sz="2800" dirty="0" err="1" smtClean="0"/>
              <a:t>wonder</a:t>
            </a:r>
            <a:r>
              <a:rPr lang="sv-SE" sz="2800" dirty="0" smtClean="0"/>
              <a:t>”?</a:t>
            </a:r>
            <a:endParaRPr lang="sv-SE" sz="2800" dirty="0" smtClean="0"/>
          </a:p>
          <a:p>
            <a:r>
              <a:rPr lang="sv-SE" sz="2800" dirty="0" smtClean="0"/>
              <a:t>Kvaliteten </a:t>
            </a:r>
            <a:r>
              <a:rPr lang="sv-SE" sz="2800" dirty="0" smtClean="0"/>
              <a:t>på medicinsk </a:t>
            </a:r>
            <a:r>
              <a:rPr lang="sv-SE" sz="2800" dirty="0" smtClean="0"/>
              <a:t>prioritetsbedömning!</a:t>
            </a:r>
            <a:endParaRPr lang="sv-SE" sz="2800" dirty="0" smtClean="0"/>
          </a:p>
          <a:p>
            <a:r>
              <a:rPr lang="sv-SE" sz="2800" dirty="0" smtClean="0"/>
              <a:t>Förtydligande i Orbit</a:t>
            </a:r>
          </a:p>
          <a:p>
            <a:r>
              <a:rPr lang="sv-SE" sz="2800" dirty="0" smtClean="0"/>
              <a:t>Orsaksanalys när vi missar</a:t>
            </a:r>
          </a:p>
          <a:p>
            <a:r>
              <a:rPr lang="sv-SE" sz="2800" dirty="0" smtClean="0"/>
              <a:t>Informationsskärmar för snabbare återkoppling</a:t>
            </a:r>
          </a:p>
          <a:p>
            <a:r>
              <a:rPr lang="sv-SE" sz="2800" dirty="0" smtClean="0"/>
              <a:t>Informera vårdavdelningar </a:t>
            </a:r>
            <a:r>
              <a:rPr lang="sv-SE" sz="2800" dirty="0" smtClean="0"/>
              <a:t>bättre</a:t>
            </a:r>
            <a:endParaRPr lang="sv-SE" sz="2800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9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941168"/>
            <a:ext cx="8229600" cy="1143000"/>
          </a:xfrm>
        </p:spPr>
        <p:txBody>
          <a:bodyPr/>
          <a:lstStyle/>
          <a:p>
            <a:r>
              <a:rPr lang="sv-SE" sz="1400" dirty="0" smtClean="0">
                <a:hlinkClick r:id="rId2"/>
              </a:rPr>
              <a:t>patrik.karlsson@dll.se</a:t>
            </a:r>
            <a:r>
              <a:rPr lang="sv-SE" sz="1400" dirty="0" smtClean="0"/>
              <a:t/>
            </a:r>
            <a:br>
              <a:rPr lang="sv-SE" sz="1400" dirty="0" smtClean="0"/>
            </a:br>
            <a:r>
              <a:rPr lang="sv-SE" sz="1400" dirty="0" smtClean="0"/>
              <a:t>0155-245279</a:t>
            </a:r>
            <a:br>
              <a:rPr lang="sv-SE" sz="1400" dirty="0" smtClean="0"/>
            </a:br>
            <a:r>
              <a:rPr lang="sv-SE" sz="1400" dirty="0" smtClean="0"/>
              <a:t>Lokal SPOR-kontakt</a:t>
            </a:r>
            <a:r>
              <a:rPr lang="sv-SE" sz="1400" smtClean="0"/>
              <a:t/>
            </a:r>
            <a:br>
              <a:rPr lang="sv-SE" sz="1400" smtClean="0"/>
            </a:br>
            <a:r>
              <a:rPr lang="sv-SE" sz="1400" smtClean="0"/>
              <a:t>Projektledare</a:t>
            </a:r>
            <a:r>
              <a:rPr lang="sv-SE" sz="1400" dirty="0" smtClean="0"/>
              <a:t/>
            </a:r>
            <a:br>
              <a:rPr lang="sv-SE" sz="1400" dirty="0" smtClean="0"/>
            </a:br>
            <a:r>
              <a:rPr lang="sv-SE" sz="1400" dirty="0" smtClean="0"/>
              <a:t>Anestesikliniken</a:t>
            </a:r>
            <a:br>
              <a:rPr lang="sv-SE" sz="1400" dirty="0" smtClean="0"/>
            </a:br>
            <a:r>
              <a:rPr lang="sv-SE" sz="1400" dirty="0" smtClean="0"/>
              <a:t>Nyköpings Lasarett</a:t>
            </a:r>
            <a:endParaRPr lang="sv-SE" sz="14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9" b="5726"/>
          <a:stretch/>
        </p:blipFill>
        <p:spPr bwMode="auto">
          <a:xfrm>
            <a:off x="2123728" y="1076325"/>
            <a:ext cx="4686241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888057" y="26318"/>
            <a:ext cx="8229600" cy="954410"/>
          </a:xfrm>
        </p:spPr>
        <p:txBody>
          <a:bodyPr/>
          <a:lstStyle/>
          <a:p>
            <a:r>
              <a:rPr lang="sv-SE" dirty="0"/>
              <a:t>Nyköpings Lasarett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8347"/>
            <a:ext cx="2952328" cy="443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935367"/>
            <a:ext cx="2953648" cy="191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med rundade hörn 1"/>
          <p:cNvSpPr/>
          <p:nvPr/>
        </p:nvSpPr>
        <p:spPr bwMode="auto">
          <a:xfrm>
            <a:off x="899592" y="1988840"/>
            <a:ext cx="3096344" cy="37444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dirty="0" smtClean="0">
                <a:latin typeface="+mj-lt"/>
              </a:rPr>
              <a:t>7 </a:t>
            </a:r>
            <a:r>
              <a:rPr lang="sv-SE" dirty="0" err="1" smtClean="0">
                <a:latin typeface="+mj-lt"/>
              </a:rPr>
              <a:t>opsalar</a:t>
            </a:r>
            <a:endParaRPr lang="sv-SE" dirty="0" smtClean="0">
              <a:latin typeface="+mj-lt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v-SE" dirty="0" smtClean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-128"/>
              </a:rPr>
              <a:t>	</a:t>
            </a:r>
            <a:r>
              <a:rPr kumimoji="0" lang="sv-S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ヒラギノ角ゴ Pro W3" charset="-128"/>
                <a:cs typeface="ヒラギノ角ゴ Pro W3" charset="-128"/>
              </a:rPr>
              <a:t>6</a:t>
            </a:r>
            <a:r>
              <a:rPr kumimoji="0" lang="sv-S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sv-SE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ヒラギノ角ゴ Pro W3" charset="-128"/>
                <a:cs typeface="ヒラギノ角ゴ Pro W3" charset="-128"/>
              </a:rPr>
              <a:t>elektiva</a:t>
            </a:r>
            <a:endParaRPr kumimoji="0" lang="sv-SE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  <a:cs typeface="ヒラギノ角ゴ Pro W3" charset="-128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v-SE" dirty="0" smtClean="0">
                <a:latin typeface="+mj-lt"/>
              </a:rPr>
              <a:t>	1 </a:t>
            </a:r>
            <a:r>
              <a:rPr lang="sv-SE" dirty="0" err="1" smtClean="0">
                <a:latin typeface="+mj-lt"/>
              </a:rPr>
              <a:t>akutsal</a:t>
            </a:r>
            <a:endParaRPr lang="sv-SE" dirty="0" smtClean="0">
              <a:latin typeface="+mj-lt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dirty="0" smtClean="0">
                <a:latin typeface="+mj-lt"/>
              </a:rPr>
              <a:t>Ett </a:t>
            </a:r>
            <a:r>
              <a:rPr lang="sv-SE" dirty="0" err="1" smtClean="0">
                <a:latin typeface="+mj-lt"/>
              </a:rPr>
              <a:t>jourlag</a:t>
            </a:r>
            <a:endParaRPr lang="sv-SE" dirty="0" smtClean="0">
              <a:latin typeface="+mj-lt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dirty="0" smtClean="0">
                <a:latin typeface="+mj-lt"/>
              </a:rPr>
              <a:t>Kirurgi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ヒラギノ角ゴ Pro W3" charset="-128"/>
                <a:cs typeface="ヒラギノ角ゴ Pro W3" charset="-128"/>
              </a:rPr>
              <a:t>Ortopedi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dirty="0" smtClean="0">
                <a:latin typeface="+mj-lt"/>
              </a:rPr>
              <a:t>Kvinnoklinik inkl. förlossning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ヒラギノ角ゴ Pro W3" charset="-128"/>
                <a:cs typeface="ヒラギノ角ゴ Pro W3" charset="-128"/>
              </a:rPr>
              <a:t>Öron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Rektangel 3"/>
          <p:cNvSpPr/>
          <p:nvPr/>
        </p:nvSpPr>
        <p:spPr bwMode="auto">
          <a:xfrm>
            <a:off x="4860032" y="6519114"/>
            <a:ext cx="2376264" cy="2222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Foto: Sara Johansson</a:t>
            </a:r>
            <a:endParaRPr kumimoji="0" lang="sv-SE" sz="12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19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1143000"/>
          </a:xfrm>
        </p:spPr>
        <p:txBody>
          <a:bodyPr/>
          <a:lstStyle/>
          <a:p>
            <a:r>
              <a:rPr lang="sv-SE" dirty="0" smtClean="0"/>
              <a:t>Hur startade det?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4"/>
          <a:stretch/>
        </p:blipFill>
        <p:spPr bwMode="auto">
          <a:xfrm>
            <a:off x="683568" y="1268760"/>
            <a:ext cx="7528198" cy="430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1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143000"/>
          </a:xfrm>
        </p:spPr>
        <p:txBody>
          <a:bodyPr/>
          <a:lstStyle/>
          <a:p>
            <a:r>
              <a:rPr lang="sv-SE" dirty="0" smtClean="0"/>
              <a:t>Kan det vara så illa?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3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914400" y="1935"/>
            <a:ext cx="8229600" cy="1143000"/>
          </a:xfrm>
        </p:spPr>
        <p:txBody>
          <a:bodyPr/>
          <a:lstStyle/>
          <a:p>
            <a:r>
              <a:rPr lang="sv-SE" dirty="0" smtClean="0"/>
              <a:t>Vad </a:t>
            </a:r>
            <a:r>
              <a:rPr lang="sv-SE" dirty="0" smtClean="0"/>
              <a:t>gjorde</a:t>
            </a:r>
            <a:r>
              <a:rPr lang="sv-SE" dirty="0" smtClean="0"/>
              <a:t> </a:t>
            </a:r>
            <a:r>
              <a:rPr lang="sv-SE" dirty="0" smtClean="0"/>
              <a:t>vi?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914400" y="1268760"/>
            <a:ext cx="8229600" cy="4525963"/>
          </a:xfrm>
        </p:spPr>
        <p:txBody>
          <a:bodyPr/>
          <a:lstStyle/>
          <a:p>
            <a:r>
              <a:rPr lang="sv-SE" sz="2400" dirty="0"/>
              <a:t>Kvalitetsmål operation</a:t>
            </a:r>
            <a:endParaRPr lang="sv-SE" sz="2400" dirty="0" smtClean="0"/>
          </a:p>
          <a:p>
            <a:r>
              <a:rPr lang="sv-SE" sz="2400" dirty="0" smtClean="0"/>
              <a:t>Att klara det kommande nationella </a:t>
            </a:r>
            <a:r>
              <a:rPr lang="sv-SE" sz="2400" dirty="0"/>
              <a:t>kvalitetsmåttet (</a:t>
            </a:r>
            <a:r>
              <a:rPr lang="sv-SE" sz="2400" dirty="0" smtClean="0"/>
              <a:t>SPOR) för </a:t>
            </a:r>
            <a:r>
              <a:rPr lang="sv-SE" sz="2400" dirty="0"/>
              <a:t>Akutprioritering </a:t>
            </a:r>
            <a:r>
              <a:rPr lang="sv-SE" sz="2400" dirty="0" smtClean="0"/>
              <a:t>2-timmar!</a:t>
            </a:r>
          </a:p>
          <a:p>
            <a:r>
              <a:rPr lang="sv-SE" sz="2400" dirty="0" smtClean="0"/>
              <a:t>Tid från operationsanmälan till operationsstart räknas</a:t>
            </a:r>
          </a:p>
          <a:p>
            <a:r>
              <a:rPr lang="sv-SE" sz="2400" dirty="0" smtClean="0"/>
              <a:t>Mål att klara &gt;75 % (2017)</a:t>
            </a:r>
          </a:p>
          <a:p>
            <a:r>
              <a:rPr lang="sv-SE" sz="2400" dirty="0" smtClean="0"/>
              <a:t>Handlingsplan!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5586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1143000"/>
          </a:xfrm>
        </p:spPr>
        <p:txBody>
          <a:bodyPr/>
          <a:lstStyle/>
          <a:p>
            <a:r>
              <a:rPr lang="sv-SE" dirty="0" smtClean="0"/>
              <a:t>Handlingsplan</a:t>
            </a:r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" y="1556792"/>
            <a:ext cx="917978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8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1143000"/>
          </a:xfrm>
        </p:spPr>
        <p:txBody>
          <a:bodyPr/>
          <a:lstStyle/>
          <a:p>
            <a:r>
              <a:rPr lang="sv-SE" dirty="0"/>
              <a:t>Handlingsplan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776864" cy="521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0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4571" y="33726"/>
            <a:ext cx="8229600" cy="1143000"/>
          </a:xfrm>
        </p:spPr>
        <p:txBody>
          <a:bodyPr/>
          <a:lstStyle/>
          <a:p>
            <a:r>
              <a:rPr lang="sv-SE" dirty="0"/>
              <a:t>Handlingsplan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6" y="1556792"/>
            <a:ext cx="893212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0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26023" y="0"/>
            <a:ext cx="8229600" cy="1143000"/>
          </a:xfrm>
        </p:spPr>
        <p:txBody>
          <a:bodyPr/>
          <a:lstStyle/>
          <a:p>
            <a:r>
              <a:rPr lang="sv-SE" dirty="0" smtClean="0"/>
              <a:t>Utfall 2017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081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7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mall liggande rak gul">
  <a:themeElements>
    <a:clrScheme name="Anpassat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C2F34"/>
      </a:accent1>
      <a:accent2>
        <a:srgbClr val="1E9DC5"/>
      </a:accent2>
      <a:accent3>
        <a:srgbClr val="EFC42D"/>
      </a:accent3>
      <a:accent4>
        <a:srgbClr val="789530"/>
      </a:accent4>
      <a:accent5>
        <a:srgbClr val="EE7402"/>
      </a:accent5>
      <a:accent6>
        <a:srgbClr val="1C3E73"/>
      </a:accent6>
      <a:hlink>
        <a:srgbClr val="0066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mall liggande rak gul</Template>
  <TotalTime>428</TotalTime>
  <Words>130</Words>
  <Application>Microsoft Office PowerPoint</Application>
  <PresentationFormat>Bildspel på skärmen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PPT mall liggande rak gul</vt:lpstr>
      <vt:lpstr>Nyköpings Lasarett</vt:lpstr>
      <vt:lpstr>Nyköpings Lasarett</vt:lpstr>
      <vt:lpstr>Hur startade det?</vt:lpstr>
      <vt:lpstr>Kan det vara så illa?</vt:lpstr>
      <vt:lpstr>Vad gjorde vi?</vt:lpstr>
      <vt:lpstr>Handlingsplan</vt:lpstr>
      <vt:lpstr>Handlingsplan</vt:lpstr>
      <vt:lpstr>Handlingsplan</vt:lpstr>
      <vt:lpstr>Utfall 2017</vt:lpstr>
      <vt:lpstr>Hur går det 2018?</vt:lpstr>
      <vt:lpstr>Nycklar</vt:lpstr>
      <vt:lpstr>Kvar att arbeta med</vt:lpstr>
      <vt:lpstr>patrik.karlsson@dll.se 0155-245279 Lokal SPOR-kontakt Projektledare Anestesikliniken Nyköpings Lasarett</vt:lpstr>
    </vt:vector>
  </TitlesOfParts>
  <Company>Landstinget Sörmland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Karlsson, Patrik</dc:creator>
  <cp:lastModifiedBy>Karlsson, Patrik</cp:lastModifiedBy>
  <cp:revision>31</cp:revision>
  <cp:lastPrinted>2008-03-31T07:11:24Z</cp:lastPrinted>
  <dcterms:created xsi:type="dcterms:W3CDTF">2018-03-15T14:10:50Z</dcterms:created>
  <dcterms:modified xsi:type="dcterms:W3CDTF">2018-03-16T11:55:21Z</dcterms:modified>
</cp:coreProperties>
</file>