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9"/>
  </p:notes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FCD"/>
    <a:srgbClr val="DC944B"/>
    <a:srgbClr val="48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2"/>
    <p:restoredTop sz="94757"/>
  </p:normalViewPr>
  <p:slideViewPr>
    <p:cSldViewPr snapToGrid="0" snapToObjects="1">
      <p:cViewPr>
        <p:scale>
          <a:sx n="60" d="100"/>
          <a:sy n="60" d="100"/>
        </p:scale>
        <p:origin x="-144" y="-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5588-B330-4F4E-88DB-32AB8CA33DF7}" type="datetimeFigureOut">
              <a:rPr lang="sv-SE" smtClean="0"/>
              <a:t>2017-12-01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7A232-6850-1A40-9DF5-C0AAE3914A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968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171514"/>
            <a:ext cx="8129286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1524000" y="1675637"/>
            <a:ext cx="8129286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5293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5293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9FCD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2952815"/>
            <a:ext cx="4891268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67084" y="2952815"/>
            <a:ext cx="4904774" cy="32241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653012"/>
            <a:ext cx="8882946" cy="132556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2969051"/>
            <a:ext cx="4901255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3821113"/>
            <a:ext cx="4901255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801808" y="2969051"/>
            <a:ext cx="493949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801808" y="3821113"/>
            <a:ext cx="4939498" cy="236855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03675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868784" y="1788504"/>
            <a:ext cx="5100992" cy="44305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63695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1109489"/>
            <a:ext cx="3932237" cy="145472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827135" y="1788505"/>
            <a:ext cx="5611091" cy="44305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810206"/>
            <a:ext cx="3932237" cy="3465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316" y="3958540"/>
            <a:ext cx="12191999" cy="27200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1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31"/>
          <a:stretch/>
        </p:blipFill>
        <p:spPr>
          <a:xfrm>
            <a:off x="5316" y="0"/>
            <a:ext cx="12197316" cy="39585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76837" y="1627253"/>
            <a:ext cx="87951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76837" y="2949261"/>
            <a:ext cx="8795197" cy="322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91" y="204438"/>
            <a:ext cx="2108200" cy="965200"/>
          </a:xfrm>
          <a:prstGeom prst="rect">
            <a:avLst/>
          </a:prstGeom>
          <a:noFill/>
          <a:ln>
            <a:noFill/>
          </a:ln>
          <a:effectLst>
            <a:glow rad="12700">
              <a:schemeClr val="bg1">
                <a:alpha val="72000"/>
              </a:schemeClr>
            </a:glow>
          </a:effectLst>
        </p:spPr>
      </p:pic>
      <p:sp>
        <p:nvSpPr>
          <p:cNvPr id="11" name="Rektangel 10"/>
          <p:cNvSpPr/>
          <p:nvPr/>
        </p:nvSpPr>
        <p:spPr>
          <a:xfrm>
            <a:off x="5316" y="6678592"/>
            <a:ext cx="12192000" cy="179408"/>
          </a:xfrm>
          <a:prstGeom prst="rect">
            <a:avLst/>
          </a:prstGeom>
          <a:solidFill>
            <a:srgbClr val="DC9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32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D9FC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3D9FC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rgbClr val="3D9FC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rgbClr val="3D9FC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rgbClr val="3D9FC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Variabellistor ut och in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20561"/>
            <a:ext cx="9248238" cy="3227701"/>
          </a:xfrm>
        </p:spPr>
        <p:txBody>
          <a:bodyPr>
            <a:no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SPOR variabellista 1.0 stängs ner vid årsskiftet</a:t>
            </a:r>
          </a:p>
          <a:p>
            <a:r>
              <a:rPr lang="sv-SE" sz="3600" dirty="0" smtClean="0">
                <a:solidFill>
                  <a:schemeClr val="tx1"/>
                </a:solidFill>
              </a:rPr>
              <a:t>SPOR variabellista 2.0 stängs ner en bit in på 2018</a:t>
            </a:r>
          </a:p>
          <a:p>
            <a:r>
              <a:rPr lang="sv-SE" sz="3600" dirty="0" smtClean="0">
                <a:solidFill>
                  <a:schemeClr val="tx1"/>
                </a:solidFill>
              </a:rPr>
              <a:t>SPOR variabellista 4.0 beräknas sjösättas tidigast 1/1 2019 efter genomgång av önskemål till användarmötet </a:t>
            </a:r>
            <a:r>
              <a:rPr lang="sv-SE" sz="3600" dirty="0" err="1" smtClean="0">
                <a:solidFill>
                  <a:schemeClr val="tx1"/>
                </a:solidFill>
              </a:rPr>
              <a:t>vt</a:t>
            </a:r>
            <a:r>
              <a:rPr lang="sv-SE" sz="3600" dirty="0" smtClean="0">
                <a:solidFill>
                  <a:schemeClr val="tx1"/>
                </a:solidFill>
              </a:rPr>
              <a:t> 2018</a:t>
            </a:r>
            <a:endParaRPr lang="sv-S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Förseningsorsaker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20561"/>
            <a:ext cx="9248238" cy="3227701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SPOR förseningsorsaker klubbas användarmötet </a:t>
            </a:r>
            <a:r>
              <a:rPr lang="sv-SE" sz="3600" dirty="0" err="1" smtClean="0">
                <a:solidFill>
                  <a:schemeClr val="tx1"/>
                </a:solidFill>
              </a:rPr>
              <a:t>vt</a:t>
            </a:r>
            <a:r>
              <a:rPr lang="sv-SE" sz="3600" dirty="0">
                <a:solidFill>
                  <a:schemeClr val="tx1"/>
                </a:solidFill>
              </a:rPr>
              <a:t> </a:t>
            </a:r>
            <a:r>
              <a:rPr lang="sv-SE" sz="3600" dirty="0" smtClean="0">
                <a:solidFill>
                  <a:schemeClr val="tx1"/>
                </a:solidFill>
              </a:rPr>
              <a:t>2018(bilaga – samtliga inkomna förslag sammanställda</a:t>
            </a:r>
            <a:r>
              <a:rPr lang="sv-SE" sz="3200" dirty="0" smtClean="0">
                <a:solidFill>
                  <a:schemeClr val="tx1"/>
                </a:solidFill>
              </a:rPr>
              <a:t>) </a:t>
            </a:r>
            <a:endParaRPr lang="sv-S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2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Kategoriindelning sjukhus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20561"/>
            <a:ext cx="9248238" cy="3227701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Samtliga sjukhus indelade i kategorier (Bilaga)</a:t>
            </a:r>
          </a:p>
          <a:p>
            <a:r>
              <a:rPr lang="sv-SE" sz="3600" dirty="0">
                <a:solidFill>
                  <a:schemeClr val="tx1"/>
                </a:solidFill>
              </a:rPr>
              <a:t>Från våren 2018 kommer succesivt alltfler rapporter att vara valbara på jämförelse mot Sverige eller motsvarande egen enhet</a:t>
            </a:r>
          </a:p>
          <a:p>
            <a:endParaRPr lang="sv-SE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Tidsbegrepp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95300" y="1920561"/>
            <a:ext cx="10350500" cy="3227701"/>
          </a:xfrm>
        </p:spPr>
        <p:txBody>
          <a:bodyPr>
            <a:noAutofit/>
          </a:bodyPr>
          <a:lstStyle/>
          <a:p>
            <a:pPr lvl="0"/>
            <a:r>
              <a:rPr lang="sv-SE" sz="3200" dirty="0">
                <a:solidFill>
                  <a:schemeClr val="tx1"/>
                </a:solidFill>
              </a:rPr>
              <a:t>Ändra namnet på  </a:t>
            </a:r>
            <a:r>
              <a:rPr lang="sv-SE" sz="3200" i="1" dirty="0">
                <a:solidFill>
                  <a:schemeClr val="tx1"/>
                </a:solidFill>
              </a:rPr>
              <a:t>Anestesi klar</a:t>
            </a:r>
            <a:r>
              <a:rPr lang="sv-SE" sz="3200" dirty="0">
                <a:solidFill>
                  <a:schemeClr val="tx1"/>
                </a:solidFill>
              </a:rPr>
              <a:t> till något som missförstås mindre lätt. Kanske </a:t>
            </a:r>
            <a:r>
              <a:rPr lang="sv-SE" sz="3200" i="1" dirty="0">
                <a:solidFill>
                  <a:schemeClr val="tx1"/>
                </a:solidFill>
              </a:rPr>
              <a:t>Anestesi förberedelse klara</a:t>
            </a:r>
            <a:endParaRPr lang="sv-SE" sz="3200" dirty="0">
              <a:solidFill>
                <a:schemeClr val="tx1"/>
              </a:solidFill>
            </a:endParaRPr>
          </a:p>
          <a:p>
            <a:pPr lvl="0"/>
            <a:r>
              <a:rPr lang="sv-SE" sz="3200" dirty="0">
                <a:solidFill>
                  <a:schemeClr val="tx1"/>
                </a:solidFill>
              </a:rPr>
              <a:t>Ta bort</a:t>
            </a:r>
            <a:r>
              <a:rPr lang="sv-SE" sz="3200" i="1" dirty="0">
                <a:solidFill>
                  <a:schemeClr val="tx1"/>
                </a:solidFill>
              </a:rPr>
              <a:t> Patient in på operationssal </a:t>
            </a:r>
            <a:r>
              <a:rPr lang="sv-SE" sz="3200" dirty="0">
                <a:solidFill>
                  <a:schemeClr val="tx1"/>
                </a:solidFill>
              </a:rPr>
              <a:t>och </a:t>
            </a:r>
            <a:r>
              <a:rPr lang="sv-SE" sz="3200" i="1" dirty="0">
                <a:solidFill>
                  <a:schemeClr val="tx1"/>
                </a:solidFill>
              </a:rPr>
              <a:t>Patient ut från operationssal</a:t>
            </a:r>
            <a:endParaRPr lang="sv-SE" sz="3200" dirty="0">
              <a:solidFill>
                <a:schemeClr val="tx1"/>
              </a:solidFill>
            </a:endParaRPr>
          </a:p>
          <a:p>
            <a:r>
              <a:rPr lang="sv-SE" sz="3200" dirty="0" smtClean="0">
                <a:solidFill>
                  <a:schemeClr val="tx1"/>
                </a:solidFill>
              </a:rPr>
              <a:t>Införa: </a:t>
            </a:r>
            <a:r>
              <a:rPr lang="sv-SE" sz="3200" i="1" dirty="0" smtClean="0">
                <a:solidFill>
                  <a:schemeClr val="tx1"/>
                </a:solidFill>
              </a:rPr>
              <a:t>Förvarning </a:t>
            </a:r>
            <a:r>
              <a:rPr lang="sv-SE" sz="3200" i="1" dirty="0">
                <a:solidFill>
                  <a:schemeClr val="tx1"/>
                </a:solidFill>
              </a:rPr>
              <a:t>om sista sutur </a:t>
            </a:r>
            <a:r>
              <a:rPr lang="sv-SE" sz="3200" dirty="0" smtClean="0">
                <a:solidFill>
                  <a:schemeClr val="tx1"/>
                </a:solidFill>
              </a:rPr>
              <a:t>(Lund + Malmö </a:t>
            </a:r>
            <a:r>
              <a:rPr lang="sv-SE" sz="3200" dirty="0">
                <a:solidFill>
                  <a:schemeClr val="tx1"/>
                </a:solidFill>
              </a:rPr>
              <a:t>och senaste Uppsala uppfattar </a:t>
            </a:r>
            <a:r>
              <a:rPr lang="sv-SE" sz="3200" dirty="0" smtClean="0">
                <a:solidFill>
                  <a:schemeClr val="tx1"/>
                </a:solidFill>
              </a:rPr>
              <a:t>som </a:t>
            </a:r>
            <a:r>
              <a:rPr lang="sv-SE" sz="3200" dirty="0">
                <a:solidFill>
                  <a:schemeClr val="tx1"/>
                </a:solidFill>
              </a:rPr>
              <a:t>en logistisk </a:t>
            </a:r>
            <a:r>
              <a:rPr lang="sv-SE" sz="3200" dirty="0" err="1" smtClean="0">
                <a:solidFill>
                  <a:schemeClr val="tx1"/>
                </a:solidFill>
              </a:rPr>
              <a:t>succe</a:t>
            </a:r>
            <a:r>
              <a:rPr lang="sv-SE" sz="3200" dirty="0" smtClean="0">
                <a:solidFill>
                  <a:schemeClr val="tx1"/>
                </a:solidFill>
              </a:rPr>
              <a:t>)</a:t>
            </a:r>
          </a:p>
          <a:p>
            <a:r>
              <a:rPr lang="sv-SE" sz="3200" dirty="0" smtClean="0">
                <a:solidFill>
                  <a:schemeClr val="tx1"/>
                </a:solidFill>
              </a:rPr>
              <a:t>Anestesitid start; vad </a:t>
            </a:r>
            <a:r>
              <a:rPr lang="sv-SE" sz="3200" dirty="0">
                <a:solidFill>
                  <a:schemeClr val="tx1"/>
                </a:solidFill>
              </a:rPr>
              <a:t>som gäller och hur andra registrerar </a:t>
            </a:r>
            <a:r>
              <a:rPr lang="sv-SE" sz="3200" dirty="0" err="1">
                <a:solidFill>
                  <a:schemeClr val="tx1"/>
                </a:solidFill>
              </a:rPr>
              <a:t>bl.a</a:t>
            </a:r>
            <a:r>
              <a:rPr lang="sv-SE" sz="3200" dirty="0">
                <a:solidFill>
                  <a:schemeClr val="tx1"/>
                </a:solidFill>
              </a:rPr>
              <a:t>  gällande </a:t>
            </a:r>
            <a:r>
              <a:rPr lang="sv-SE" sz="3200" dirty="0" smtClean="0">
                <a:solidFill>
                  <a:schemeClr val="tx1"/>
                </a:solidFill>
              </a:rPr>
              <a:t>om </a:t>
            </a:r>
            <a:r>
              <a:rPr lang="sv-SE" sz="3200" dirty="0" err="1" smtClean="0">
                <a:solidFill>
                  <a:schemeClr val="tx1"/>
                </a:solidFill>
              </a:rPr>
              <a:t>preoxynering</a:t>
            </a:r>
            <a:r>
              <a:rPr lang="sv-SE" sz="3200" dirty="0">
                <a:solidFill>
                  <a:schemeClr val="tx1"/>
                </a:solidFill>
              </a:rPr>
              <a:t>, ska  det ingå. </a:t>
            </a:r>
            <a:br>
              <a:rPr lang="sv-SE" sz="3200" dirty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35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Verklig eftervårdsnivå efter….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20561"/>
            <a:ext cx="9248238" cy="3227701"/>
          </a:xfrm>
        </p:spPr>
        <p:txBody>
          <a:bodyPr>
            <a:normAutofit/>
          </a:bodyPr>
          <a:lstStyle/>
          <a:p>
            <a:r>
              <a:rPr lang="sv-SE" sz="4000" dirty="0" smtClean="0">
                <a:solidFill>
                  <a:schemeClr val="tx1"/>
                </a:solidFill>
              </a:rPr>
              <a:t>Enkät idag</a:t>
            </a:r>
          </a:p>
          <a:p>
            <a:r>
              <a:rPr lang="sv-SE" sz="4000" dirty="0" err="1" smtClean="0">
                <a:solidFill>
                  <a:schemeClr val="tx1"/>
                </a:solidFill>
              </a:rPr>
              <a:t>Evt</a:t>
            </a:r>
            <a:r>
              <a:rPr lang="sv-SE" sz="4000" dirty="0" smtClean="0">
                <a:solidFill>
                  <a:schemeClr val="tx1"/>
                </a:solidFill>
              </a:rPr>
              <a:t> med på nästa </a:t>
            </a:r>
            <a:r>
              <a:rPr lang="sv-SE" sz="4000" dirty="0" err="1" smtClean="0">
                <a:solidFill>
                  <a:schemeClr val="tx1"/>
                </a:solidFill>
              </a:rPr>
              <a:t>work</a:t>
            </a:r>
            <a:r>
              <a:rPr lang="sv-SE" sz="4000" dirty="0" smtClean="0">
                <a:solidFill>
                  <a:schemeClr val="tx1"/>
                </a:solidFill>
              </a:rPr>
              <a:t>-shop</a:t>
            </a:r>
            <a:endParaRPr lang="sv-SE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4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(Huvud) operationskod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7" y="1920561"/>
            <a:ext cx="9248238" cy="3227701"/>
          </a:xfrm>
        </p:spPr>
        <p:txBody>
          <a:bodyPr>
            <a:norm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NÄR i operationsprocessen registreras detta så att det skulle kunna överföras till SPOR</a:t>
            </a:r>
          </a:p>
          <a:p>
            <a:r>
              <a:rPr lang="sv-SE" sz="3600" dirty="0" smtClean="0">
                <a:solidFill>
                  <a:schemeClr val="tx1"/>
                </a:solidFill>
              </a:rPr>
              <a:t>Om det saknas hur håller enheten kontroll på vilka behandlingar som INTE skickas in</a:t>
            </a:r>
            <a:endParaRPr lang="sv-S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38937" y="17528"/>
            <a:ext cx="8795197" cy="1325563"/>
          </a:xfrm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TERMBANK</a:t>
            </a:r>
            <a:endParaRPr lang="sv-S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76836" y="1920561"/>
            <a:ext cx="10527763" cy="3227701"/>
          </a:xfrm>
        </p:spPr>
        <p:txBody>
          <a:bodyPr>
            <a:noAutofit/>
          </a:bodyPr>
          <a:lstStyle/>
          <a:p>
            <a:r>
              <a:rPr lang="sv-SE" sz="3600" dirty="0" smtClean="0">
                <a:solidFill>
                  <a:schemeClr val="tx1"/>
                </a:solidFill>
              </a:rPr>
              <a:t>Termbanken – liksom i princip alla listor mm finns på hemsidan </a:t>
            </a:r>
          </a:p>
          <a:p>
            <a:r>
              <a:rPr lang="sv-SE" sz="3600" dirty="0" smtClean="0">
                <a:solidFill>
                  <a:schemeClr val="tx1"/>
                </a:solidFill>
              </a:rPr>
              <a:t>Saknas något kanske ni återfinnar det under ”Frågor och svar”</a:t>
            </a:r>
          </a:p>
          <a:p>
            <a:r>
              <a:rPr lang="sv-SE" sz="3600" dirty="0" smtClean="0">
                <a:solidFill>
                  <a:schemeClr val="tx1"/>
                </a:solidFill>
              </a:rPr>
              <a:t>Kontakta SPOR koordinator om ni tycker att ytterligare termer bör definieras – eller befintlig term förändras</a:t>
            </a:r>
            <a:endParaRPr lang="sv-SE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OR användarmötet ht 2017 övrigt P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por_Powerpointmall" id="{83E4A51F-A82E-4D41-A479-9C6B64C962D2}" vid="{8A4C0344-C1F4-764C-8262-F5F3D7EB6B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SPOR användarmötet ht 2017 övrigt PS</Template>
  <TotalTime>17</TotalTime>
  <Words>164</Words>
  <Application>Microsoft Office PowerPoint</Application>
  <PresentationFormat>Anpassad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SPOR användarmötet ht 2017 övrigt PS</vt:lpstr>
      <vt:lpstr>Variabellistor ut och in</vt:lpstr>
      <vt:lpstr>Förseningsorsaker</vt:lpstr>
      <vt:lpstr>Kategoriindelning sjukhus</vt:lpstr>
      <vt:lpstr>Tidsbegrepp</vt:lpstr>
      <vt:lpstr>Verklig eftervårdsnivå efter….</vt:lpstr>
      <vt:lpstr>(Huvud) operationskod</vt:lpstr>
      <vt:lpstr>TERMBANK</vt:lpstr>
    </vt:vector>
  </TitlesOfParts>
  <Company>Landstinget Sörmland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Variabellistor ut och in</dc:title>
  <dc:creator>Spetz, Peter</dc:creator>
  <cp:lastModifiedBy>Spetz, Peter</cp:lastModifiedBy>
  <cp:revision>5</cp:revision>
  <dcterms:created xsi:type="dcterms:W3CDTF">2017-11-30T22:04:27Z</dcterms:created>
  <dcterms:modified xsi:type="dcterms:W3CDTF">2017-12-01T09:15:48Z</dcterms:modified>
</cp:coreProperties>
</file>