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22"/>
  </p:notesMasterIdLst>
  <p:handoutMasterIdLst>
    <p:handoutMasterId r:id="rId23"/>
  </p:handoutMasterIdLst>
  <p:sldIdLst>
    <p:sldId id="284" r:id="rId2"/>
    <p:sldId id="285" r:id="rId3"/>
    <p:sldId id="259" r:id="rId4"/>
    <p:sldId id="265" r:id="rId5"/>
    <p:sldId id="263" r:id="rId6"/>
    <p:sldId id="260" r:id="rId7"/>
    <p:sldId id="264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80" r:id="rId16"/>
    <p:sldId id="273" r:id="rId17"/>
    <p:sldId id="281" r:id="rId18"/>
    <p:sldId id="282" r:id="rId19"/>
    <p:sldId id="274" r:id="rId20"/>
    <p:sldId id="283" r:id="rId2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9FCD"/>
    <a:srgbClr val="DC944B"/>
    <a:srgbClr val="48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/>
    <p:restoredTop sz="94757"/>
  </p:normalViewPr>
  <p:slideViewPr>
    <p:cSldViewPr snapToGrid="0" snapToObjects="1">
      <p:cViewPr>
        <p:scale>
          <a:sx n="70" d="100"/>
          <a:sy n="70" d="100"/>
        </p:scale>
        <p:origin x="-1027" y="-4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426CD-6ABC-482D-8799-91ED3590B193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FA9B3-293B-4F8C-BCC8-479FAE4926E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461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5588-B330-4F4E-88DB-32AB8CA33DF7}" type="datetimeFigureOut">
              <a:rPr lang="sv-SE" smtClean="0"/>
              <a:t>2017-03-16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A232-6850-1A40-9DF5-C0AAE3914A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96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71514"/>
            <a:ext cx="812928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524000" y="1675637"/>
            <a:ext cx="8129286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529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5293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9FC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2952815"/>
            <a:ext cx="4891268" cy="32241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67084" y="2952815"/>
            <a:ext cx="4904774" cy="32241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653012"/>
            <a:ext cx="8882946" cy="132556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2969051"/>
            <a:ext cx="4901255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3821113"/>
            <a:ext cx="4901255" cy="23685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801808" y="2969051"/>
            <a:ext cx="493949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801808" y="3821113"/>
            <a:ext cx="4939498" cy="23685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03675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68784" y="1788504"/>
            <a:ext cx="5100992" cy="4430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63695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109489"/>
            <a:ext cx="3932237" cy="14547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827135" y="1788505"/>
            <a:ext cx="5611091" cy="44305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810206"/>
            <a:ext cx="3932237" cy="3465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16" y="3958540"/>
            <a:ext cx="12191999" cy="2720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1"/>
          <a:stretch/>
        </p:blipFill>
        <p:spPr>
          <a:xfrm>
            <a:off x="5316" y="0"/>
            <a:ext cx="12197316" cy="39585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76837" y="1627253"/>
            <a:ext cx="87951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76837" y="2949261"/>
            <a:ext cx="8795197" cy="322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1" y="204438"/>
            <a:ext cx="2108200" cy="965200"/>
          </a:xfrm>
          <a:prstGeom prst="rect">
            <a:avLst/>
          </a:prstGeom>
          <a:noFill/>
          <a:ln>
            <a:noFill/>
          </a:ln>
          <a:effectLst>
            <a:glow rad="12700">
              <a:schemeClr val="bg1">
                <a:alpha val="72000"/>
              </a:schemeClr>
            </a:glow>
          </a:effectLst>
        </p:spPr>
      </p:pic>
      <p:sp>
        <p:nvSpPr>
          <p:cNvPr id="11" name="Rektangel 10"/>
          <p:cNvSpPr/>
          <p:nvPr/>
        </p:nvSpPr>
        <p:spPr>
          <a:xfrm>
            <a:off x="5316" y="6678592"/>
            <a:ext cx="12192000" cy="179408"/>
          </a:xfrm>
          <a:prstGeom prst="rect">
            <a:avLst/>
          </a:prstGeom>
          <a:solidFill>
            <a:srgbClr val="DC9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32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D9FC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3D9FC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3D9FC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3D9FC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sv-SE" sz="5400" b="1" dirty="0" smtClean="0">
                <a:solidFill>
                  <a:srgbClr val="FF0000"/>
                </a:solidFill>
              </a:rPr>
              <a:t>Q &amp; A</a:t>
            </a:r>
          </a:p>
          <a:p>
            <a:pPr algn="ctr"/>
            <a:r>
              <a:rPr lang="sv-SE" sz="5400" b="1" dirty="0" smtClean="0">
                <a:solidFill>
                  <a:srgbClr val="FF0000"/>
                </a:solidFill>
              </a:rPr>
              <a:t>Frågor och svar</a:t>
            </a:r>
            <a:endParaRPr lang="sv-SE" sz="5400" b="1" dirty="0">
              <a:solidFill>
                <a:srgbClr val="FF0000"/>
              </a:solidFill>
            </a:endParaRP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62000" y="1675637"/>
            <a:ext cx="9601200" cy="1325563"/>
          </a:xfrm>
        </p:spPr>
        <p:txBody>
          <a:bodyPr>
            <a:normAutofit/>
          </a:bodyPr>
          <a:lstStyle/>
          <a:p>
            <a:pPr algn="ctr"/>
            <a:r>
              <a:rPr lang="sv-SE" sz="6000" b="1" dirty="0" smtClean="0">
                <a:solidFill>
                  <a:srgbClr val="FF0000"/>
                </a:solidFill>
              </a:rPr>
              <a:t>SPOR användarmöte </a:t>
            </a:r>
            <a:r>
              <a:rPr lang="sv-SE" sz="6000" b="1" dirty="0" err="1" smtClean="0">
                <a:solidFill>
                  <a:srgbClr val="FF0000"/>
                </a:solidFill>
              </a:rPr>
              <a:t>vt</a:t>
            </a:r>
            <a:r>
              <a:rPr lang="sv-SE" sz="6000" b="1" dirty="0" smtClean="0">
                <a:solidFill>
                  <a:srgbClr val="FF0000"/>
                </a:solidFill>
              </a:rPr>
              <a:t> 2017</a:t>
            </a:r>
            <a:endParaRPr lang="sv-SE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6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sz="4000" b="1" dirty="0" err="1" smtClean="0">
                <a:solidFill>
                  <a:srgbClr val="FF0000"/>
                </a:solidFill>
              </a:rPr>
              <a:t>Opstart</a:t>
            </a:r>
            <a:r>
              <a:rPr lang="sv-SE" sz="4000" b="1" dirty="0" smtClean="0">
                <a:solidFill>
                  <a:srgbClr val="FF0000"/>
                </a:solidFill>
              </a:rPr>
              <a:t> </a:t>
            </a:r>
            <a:r>
              <a:rPr lang="sv-SE" sz="4000" b="1" dirty="0">
                <a:solidFill>
                  <a:srgbClr val="FF0000"/>
                </a:solidFill>
              </a:rPr>
              <a:t>måste vara efter </a:t>
            </a:r>
            <a:r>
              <a:rPr lang="sv-SE" sz="4000" b="1" dirty="0" err="1">
                <a:solidFill>
                  <a:srgbClr val="FF0000"/>
                </a:solidFill>
              </a:rPr>
              <a:t>pats</a:t>
            </a:r>
            <a:r>
              <a:rPr lang="sv-SE" sz="4000" b="1" dirty="0">
                <a:solidFill>
                  <a:srgbClr val="FF0000"/>
                </a:solidFill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födelsedatum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448518"/>
            <a:ext cx="8795197" cy="3227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a:</a:t>
            </a:r>
          </a:p>
          <a:p>
            <a:r>
              <a:rPr lang="sv-SE" sz="3200" dirty="0" smtClean="0">
                <a:solidFill>
                  <a:schemeClr val="tx1"/>
                </a:solidFill>
              </a:rPr>
              <a:t>Fel i SPORs kvalitetskontroll. Kommer att ändras till ”efter eller lika med”</a:t>
            </a:r>
          </a:p>
          <a:p>
            <a:r>
              <a:rPr lang="sv-SE" sz="3200" dirty="0" smtClean="0">
                <a:solidFill>
                  <a:schemeClr val="tx1"/>
                </a:solidFill>
              </a:rPr>
              <a:t>Operation på foster i livmoder är en operation på modern – då självklart inget födelsedatum </a:t>
            </a:r>
            <a:r>
              <a:rPr lang="sv-SE" sz="3200" dirty="0" smtClean="0">
                <a:solidFill>
                  <a:schemeClr val="tx1"/>
                </a:solidFill>
              </a:rPr>
              <a:t>finns på barnet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96580" y="1180939"/>
            <a:ext cx="8795197" cy="1325563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sz="4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Mappningsfel </a:t>
            </a:r>
            <a:r>
              <a:rPr lang="sv-SE" sz="4000" b="1" dirty="0">
                <a:solidFill>
                  <a:srgbClr val="FF0000"/>
                </a:solidFill>
              </a:rPr>
              <a:t>– historiska värden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8980" y="2949261"/>
            <a:ext cx="9159792" cy="3227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600" dirty="0">
                <a:solidFill>
                  <a:schemeClr val="tx1"/>
                </a:solidFill>
              </a:rPr>
              <a:t>Har upptäckt ett mappningsfel som gör att våra värden blir avvikande. </a:t>
            </a:r>
            <a:endParaRPr lang="sv-SE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3600" dirty="0" smtClean="0">
                <a:solidFill>
                  <a:schemeClr val="tx1"/>
                </a:solidFill>
              </a:rPr>
              <a:t>Hur </a:t>
            </a:r>
            <a:r>
              <a:rPr lang="sv-SE" sz="3600" dirty="0">
                <a:solidFill>
                  <a:schemeClr val="tx1"/>
                </a:solidFill>
              </a:rPr>
              <a:t>gör man med historiska värden som </a:t>
            </a:r>
            <a:r>
              <a:rPr lang="sv-SE" sz="3600" dirty="0" smtClean="0">
                <a:solidFill>
                  <a:schemeClr val="tx1"/>
                </a:solidFill>
              </a:rPr>
              <a:t>blivit fel</a:t>
            </a:r>
          </a:p>
        </p:txBody>
      </p:sp>
    </p:spTree>
    <p:extLst>
      <p:ext uri="{BB962C8B-B14F-4D97-AF65-F5344CB8AC3E}">
        <p14:creationId xmlns:p14="http://schemas.microsoft.com/office/powerpoint/2010/main" val="191344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4808" y="964471"/>
            <a:ext cx="8795197" cy="1325563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 </a:t>
            </a:r>
            <a:r>
              <a:rPr lang="sv-SE" sz="4000" b="1" dirty="0">
                <a:solidFill>
                  <a:srgbClr val="FF0000"/>
                </a:solidFill>
              </a:rPr>
              <a:t>Mappningsfel – historiska värden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090057"/>
            <a:ext cx="8795197" cy="4086905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För att korrigera det som är felaktigt insänt så går det bara att sända in alla posterna igen.</a:t>
            </a:r>
          </a:p>
          <a:p>
            <a:r>
              <a:rPr lang="sv-SE" dirty="0">
                <a:solidFill>
                  <a:schemeClr val="tx1"/>
                </a:solidFill>
              </a:rPr>
              <a:t>På SPOR så skrivs alla poster över – dvs det senaste inskickade är det som gäller.</a:t>
            </a:r>
          </a:p>
          <a:p>
            <a:r>
              <a:rPr lang="sv-SE" dirty="0">
                <a:solidFill>
                  <a:schemeClr val="tx1"/>
                </a:solidFill>
              </a:rPr>
              <a:t>Be IT att sända antingen allt från starten igen eller om man vill sortera och skicka bara de poster som det gäller – om man klarar av att särskilja ut dom.</a:t>
            </a:r>
          </a:p>
          <a:p>
            <a:r>
              <a:rPr lang="sv-SE" dirty="0">
                <a:solidFill>
                  <a:schemeClr val="tx1"/>
                </a:solidFill>
              </a:rPr>
              <a:t>Det är inga problem att ta emot 10000 tusentals poster för UCR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463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964471"/>
            <a:ext cx="8795197" cy="1325563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sz="4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dirty="0" smtClean="0">
                <a:solidFill>
                  <a:srgbClr val="FF0000"/>
                </a:solidFill>
              </a:rPr>
              <a:t>Felrapporten </a:t>
            </a:r>
            <a:endParaRPr lang="sv-SE" sz="4800" dirty="0">
              <a:solidFill>
                <a:srgbClr val="FF0000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dirty="0" smtClean="0">
                <a:solidFill>
                  <a:schemeClr val="tx1"/>
                </a:solidFill>
              </a:rPr>
              <a:t>Önskemål </a:t>
            </a:r>
            <a:r>
              <a:rPr lang="sv-SE" sz="3200" dirty="0">
                <a:solidFill>
                  <a:schemeClr val="tx1"/>
                </a:solidFill>
              </a:rPr>
              <a:t>om att skriva from datum och tom datum i felrapporten. Detta skulle underlätta vid rättning</a:t>
            </a:r>
            <a:r>
              <a:rPr lang="sv-SE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sv-SE" sz="3200" dirty="0" smtClean="0">
                <a:solidFill>
                  <a:schemeClr val="tx1"/>
                </a:solidFill>
              </a:rPr>
              <a:t>Önskemål </a:t>
            </a:r>
            <a:r>
              <a:rPr lang="sv-SE" sz="3200" dirty="0">
                <a:solidFill>
                  <a:schemeClr val="tx1"/>
                </a:solidFill>
              </a:rPr>
              <a:t>om att enbart se data för vald period.</a:t>
            </a:r>
          </a:p>
          <a:p>
            <a:pPr marL="0" indent="0">
              <a:buNone/>
            </a:pPr>
            <a:r>
              <a:rPr lang="sv-SE" sz="3200" dirty="0" smtClean="0">
                <a:solidFill>
                  <a:schemeClr val="tx1"/>
                </a:solidFill>
              </a:rPr>
              <a:t>Önskemål </a:t>
            </a:r>
            <a:r>
              <a:rPr lang="sv-SE" sz="3200" dirty="0">
                <a:solidFill>
                  <a:schemeClr val="tx1"/>
                </a:solidFill>
              </a:rPr>
              <a:t>ett datum tex datum för operationen eller datum när operationsanmälan skapades.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1439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964471"/>
            <a:ext cx="8795197" cy="1325563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sz="4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Felrapporten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133601"/>
            <a:ext cx="8795197" cy="4043362"/>
          </a:xfrm>
        </p:spPr>
        <p:txBody>
          <a:bodyPr/>
          <a:lstStyle/>
          <a:p>
            <a:pPr lvl="0"/>
            <a:r>
              <a:rPr lang="sv-SE" dirty="0">
                <a:solidFill>
                  <a:schemeClr val="tx1"/>
                </a:solidFill>
              </a:rPr>
              <a:t>På fellistan hamnar alla behandlingar som har ett eller flera korrupta värden</a:t>
            </a:r>
          </a:p>
          <a:p>
            <a:pPr lvl="0"/>
            <a:r>
              <a:rPr lang="sv-SE" dirty="0">
                <a:solidFill>
                  <a:schemeClr val="tx1"/>
                </a:solidFill>
              </a:rPr>
              <a:t>När en post blivit ändrad = rättad och sänds in igen så försvinner den från fellistan – förutsatt att alla korrupta värden rättats till</a:t>
            </a:r>
          </a:p>
          <a:p>
            <a:pPr lvl="0"/>
            <a:r>
              <a:rPr lang="sv-SE" dirty="0">
                <a:solidFill>
                  <a:schemeClr val="tx1"/>
                </a:solidFill>
              </a:rPr>
              <a:t>De datum som man väljer i ”Period” är det datumintervall när posten överfördes från vårdgivaren till UCR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416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949552"/>
            <a:ext cx="8795197" cy="1325563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sz="48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Felrapporten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92086"/>
            <a:ext cx="9421049" cy="4615543"/>
          </a:xfrm>
        </p:spPr>
        <p:txBody>
          <a:bodyPr>
            <a:normAutofit fontScale="92500"/>
          </a:bodyPr>
          <a:lstStyle/>
          <a:p>
            <a:pPr lvl="0"/>
            <a:r>
              <a:rPr lang="sv-SE" sz="3000" dirty="0">
                <a:solidFill>
                  <a:schemeClr val="tx1"/>
                </a:solidFill>
              </a:rPr>
              <a:t>Det är alltid senaste överföringsdatumet som man söker på</a:t>
            </a:r>
          </a:p>
          <a:p>
            <a:pPr lvl="1"/>
            <a:r>
              <a:rPr lang="sv-SE" sz="2600" dirty="0">
                <a:solidFill>
                  <a:schemeClr val="tx1"/>
                </a:solidFill>
              </a:rPr>
              <a:t>Även om posten laddats upp oförändrat felaktig ett flertal gånger efter varandra är det sista uppladdningsdatum som man söker på</a:t>
            </a:r>
          </a:p>
          <a:p>
            <a:pPr lvl="0"/>
            <a:r>
              <a:rPr lang="sv-SE" sz="3000" dirty="0">
                <a:solidFill>
                  <a:schemeClr val="tx1"/>
                </a:solidFill>
              </a:rPr>
              <a:t>Vi har valt att inte sätta ut andra datum då detta kan bli tokigt</a:t>
            </a:r>
          </a:p>
          <a:p>
            <a:pPr lvl="1"/>
            <a:r>
              <a:rPr lang="sv-SE" sz="2600" dirty="0">
                <a:solidFill>
                  <a:schemeClr val="tx1"/>
                </a:solidFill>
              </a:rPr>
              <a:t>Tex en strykning kan skickas in utan att det finns ett datum för när operationen är gjord</a:t>
            </a:r>
          </a:p>
          <a:p>
            <a:pPr lvl="0"/>
            <a:r>
              <a:rPr lang="sv-SE" sz="3000" dirty="0">
                <a:solidFill>
                  <a:schemeClr val="tx1"/>
                </a:solidFill>
              </a:rPr>
              <a:t>Det enklaste är att gå via behandlingsnumret och sedan ”Sök registrering”</a:t>
            </a:r>
          </a:p>
          <a:p>
            <a:pPr lvl="1"/>
            <a:r>
              <a:rPr lang="sv-SE" sz="2600" dirty="0">
                <a:solidFill>
                  <a:schemeClr val="tx1"/>
                </a:solidFill>
              </a:rPr>
              <a:t>Har man många fel att rätta föreslår jag att man loggar in två gånger (</a:t>
            </a:r>
            <a:r>
              <a:rPr lang="sv-SE" sz="2600" dirty="0" err="1">
                <a:solidFill>
                  <a:schemeClr val="tx1"/>
                </a:solidFill>
              </a:rPr>
              <a:t>evt</a:t>
            </a:r>
            <a:r>
              <a:rPr lang="sv-SE" sz="2600" dirty="0">
                <a:solidFill>
                  <a:schemeClr val="tx1"/>
                </a:solidFill>
              </a:rPr>
              <a:t> på två separata PC) så är det enkelt att plocka fram varje registrering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8833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1278910"/>
            <a:ext cx="8795197" cy="1325563"/>
          </a:xfrm>
        </p:spPr>
        <p:txBody>
          <a:bodyPr/>
          <a:lstStyle/>
          <a:p>
            <a:r>
              <a:rPr lang="sv-SE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Operationer från mottagningar – skall vi skicka in?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tx1"/>
                </a:solidFill>
              </a:rPr>
              <a:t>Utdata </a:t>
            </a:r>
            <a:r>
              <a:rPr lang="sv-SE" sz="3200" dirty="0">
                <a:solidFill>
                  <a:schemeClr val="tx1"/>
                </a:solidFill>
              </a:rPr>
              <a:t>från </a:t>
            </a:r>
            <a:r>
              <a:rPr lang="sv-SE" sz="3200" dirty="0" smtClean="0">
                <a:solidFill>
                  <a:schemeClr val="tx1"/>
                </a:solidFill>
              </a:rPr>
              <a:t>landsting varierar trots lika folkmängd.</a:t>
            </a:r>
            <a:endParaRPr lang="sv-SE" sz="3200" dirty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Vissa skickar </a:t>
            </a:r>
            <a:r>
              <a:rPr lang="sv-SE" sz="3200" dirty="0">
                <a:solidFill>
                  <a:schemeClr val="tx1"/>
                </a:solidFill>
              </a:rPr>
              <a:t>in alla </a:t>
            </a:r>
            <a:r>
              <a:rPr lang="sv-SE" sz="3200" dirty="0" smtClean="0">
                <a:solidFill>
                  <a:schemeClr val="tx1"/>
                </a:solidFill>
              </a:rPr>
              <a:t>operationstillfällen</a:t>
            </a:r>
            <a:r>
              <a:rPr lang="sv-SE" sz="3200" dirty="0">
                <a:solidFill>
                  <a:schemeClr val="tx1"/>
                </a:solidFill>
              </a:rPr>
              <a:t>, dvs även mottagningsoperationer där anestesipersonal ej medverkar.</a:t>
            </a:r>
          </a:p>
          <a:p>
            <a:r>
              <a:rPr lang="sv-SE" sz="3200" dirty="0">
                <a:solidFill>
                  <a:schemeClr val="tx1"/>
                </a:solidFill>
              </a:rPr>
              <a:t>Ska </a:t>
            </a:r>
            <a:r>
              <a:rPr lang="sv-SE" sz="3200" dirty="0" smtClean="0">
                <a:solidFill>
                  <a:schemeClr val="tx1"/>
                </a:solidFill>
              </a:rPr>
              <a:t>dessa operationstillfällen </a:t>
            </a:r>
            <a:r>
              <a:rPr lang="sv-SE" sz="3200" dirty="0" smtClean="0">
                <a:solidFill>
                  <a:schemeClr val="tx1"/>
                </a:solidFill>
              </a:rPr>
              <a:t>exkluderas? 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79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1246253"/>
            <a:ext cx="8795197" cy="1325563"/>
          </a:xfrm>
        </p:spPr>
        <p:txBody>
          <a:bodyPr/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Operationer från mottagningar – skall vi skicka in?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416629"/>
            <a:ext cx="8795197" cy="3760333"/>
          </a:xfrm>
        </p:spPr>
        <p:txBody>
          <a:bodyPr>
            <a:noAutofit/>
          </a:bodyPr>
          <a:lstStyle/>
          <a:p>
            <a:r>
              <a:rPr lang="sv-SE" sz="3200" dirty="0" smtClean="0">
                <a:solidFill>
                  <a:schemeClr val="tx1"/>
                </a:solidFill>
              </a:rPr>
              <a:t>Allt </a:t>
            </a:r>
            <a:r>
              <a:rPr lang="sv-SE" sz="3200" dirty="0">
                <a:solidFill>
                  <a:schemeClr val="tx1"/>
                </a:solidFill>
              </a:rPr>
              <a:t>som registreras i ett </a:t>
            </a:r>
            <a:r>
              <a:rPr lang="sv-SE" sz="3200" dirty="0" smtClean="0">
                <a:solidFill>
                  <a:schemeClr val="tx1"/>
                </a:solidFill>
              </a:rPr>
              <a:t>operationsplaneringssystem </a:t>
            </a:r>
            <a:r>
              <a:rPr lang="sv-SE" sz="3200" dirty="0" smtClean="0">
                <a:solidFill>
                  <a:schemeClr val="tx1"/>
                </a:solidFill>
              </a:rPr>
              <a:t>”skall” </a:t>
            </a:r>
            <a:r>
              <a:rPr lang="sv-SE" sz="3200" dirty="0">
                <a:solidFill>
                  <a:schemeClr val="tx1"/>
                </a:solidFill>
              </a:rPr>
              <a:t>skickas </a:t>
            </a:r>
            <a:r>
              <a:rPr lang="sv-SE" sz="3200" dirty="0" smtClean="0">
                <a:solidFill>
                  <a:schemeClr val="tx1"/>
                </a:solidFill>
              </a:rPr>
              <a:t>in</a:t>
            </a:r>
          </a:p>
          <a:p>
            <a:r>
              <a:rPr lang="sv-SE" sz="3200" dirty="0">
                <a:solidFill>
                  <a:schemeClr val="tx1"/>
                </a:solidFill>
              </a:rPr>
              <a:t>Många vårdgivare kan ännu inte skicka in operationer gjorda på ex vis en </a:t>
            </a:r>
            <a:r>
              <a:rPr lang="sv-SE" sz="3200" dirty="0" smtClean="0">
                <a:solidFill>
                  <a:schemeClr val="tx1"/>
                </a:solidFill>
              </a:rPr>
              <a:t>mottagning</a:t>
            </a:r>
          </a:p>
          <a:p>
            <a:r>
              <a:rPr lang="sv-SE" sz="3200" dirty="0">
                <a:solidFill>
                  <a:schemeClr val="tx1"/>
                </a:solidFill>
              </a:rPr>
              <a:t>Vi </a:t>
            </a:r>
            <a:r>
              <a:rPr lang="sv-SE" sz="3200" dirty="0" smtClean="0">
                <a:solidFill>
                  <a:schemeClr val="tx1"/>
                </a:solidFill>
              </a:rPr>
              <a:t>sållar </a:t>
            </a:r>
            <a:r>
              <a:rPr lang="sv-SE" sz="3200" dirty="0">
                <a:solidFill>
                  <a:schemeClr val="tx1"/>
                </a:solidFill>
              </a:rPr>
              <a:t>i utdatarapporten </a:t>
            </a:r>
            <a:r>
              <a:rPr lang="sv-SE" sz="3200" dirty="0" smtClean="0">
                <a:solidFill>
                  <a:schemeClr val="tx1"/>
                </a:solidFill>
              </a:rPr>
              <a:t>bort </a:t>
            </a:r>
            <a:r>
              <a:rPr lang="sv-SE" sz="3200" dirty="0">
                <a:solidFill>
                  <a:schemeClr val="tx1"/>
                </a:solidFill>
              </a:rPr>
              <a:t>sånt som är irrelevant </a:t>
            </a:r>
            <a:endParaRPr lang="sv-SE" sz="3200" dirty="0" smtClean="0">
              <a:solidFill>
                <a:schemeClr val="tx1"/>
              </a:solidFill>
            </a:endParaRPr>
          </a:p>
          <a:p>
            <a:pPr lvl="1"/>
            <a:r>
              <a:rPr lang="sv-SE" sz="2800" dirty="0" smtClean="0">
                <a:solidFill>
                  <a:schemeClr val="tx1"/>
                </a:solidFill>
              </a:rPr>
              <a:t>Eller gör </a:t>
            </a:r>
            <a:r>
              <a:rPr lang="sv-SE" sz="2800" dirty="0">
                <a:solidFill>
                  <a:schemeClr val="tx1"/>
                </a:solidFill>
              </a:rPr>
              <a:t>möjligt att välja vad man vill se i </a:t>
            </a:r>
            <a:r>
              <a:rPr lang="sv-SE" sz="2800" dirty="0" smtClean="0">
                <a:solidFill>
                  <a:schemeClr val="tx1"/>
                </a:solidFill>
              </a:rPr>
              <a:t>rapporten</a:t>
            </a:r>
          </a:p>
          <a:p>
            <a:pPr lvl="1"/>
            <a:r>
              <a:rPr lang="sv-SE" sz="2800" dirty="0" smtClean="0">
                <a:solidFill>
                  <a:schemeClr val="tx1"/>
                </a:solidFill>
              </a:rPr>
              <a:t>Urvalet </a:t>
            </a:r>
            <a:r>
              <a:rPr lang="sv-SE" sz="2800" dirty="0">
                <a:solidFill>
                  <a:schemeClr val="tx1"/>
                </a:solidFill>
              </a:rPr>
              <a:t>kan man läsa sist i rapporten.</a:t>
            </a:r>
          </a:p>
          <a:p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2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1104739"/>
            <a:ext cx="8795197" cy="1325563"/>
          </a:xfrm>
        </p:spPr>
        <p:txBody>
          <a:bodyPr/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Operationer från mottagningar – skall vi skicka in?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430303"/>
            <a:ext cx="8795197" cy="4090240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Ex </a:t>
            </a:r>
            <a:r>
              <a:rPr lang="sv-SE" dirty="0">
                <a:solidFill>
                  <a:schemeClr val="tx1"/>
                </a:solidFill>
              </a:rPr>
              <a:t>vis kan man i många rapporter välja ”Operationer </a:t>
            </a:r>
            <a:r>
              <a:rPr lang="sv-SE" dirty="0" err="1">
                <a:solidFill>
                  <a:schemeClr val="tx1"/>
                </a:solidFill>
              </a:rPr>
              <a:t>enl</a:t>
            </a:r>
            <a:r>
              <a:rPr lang="sv-SE" dirty="0">
                <a:solidFill>
                  <a:schemeClr val="tx1"/>
                </a:solidFill>
              </a:rPr>
              <a:t> SPOR”  eller ”Alla ingrepp” eller en specifik kod</a:t>
            </a:r>
          </a:p>
          <a:p>
            <a:r>
              <a:rPr lang="sv-SE" dirty="0">
                <a:solidFill>
                  <a:schemeClr val="tx1"/>
                </a:solidFill>
              </a:rPr>
              <a:t>Vidare om det skall vara med eller utan anestesipersonal mm</a:t>
            </a:r>
          </a:p>
          <a:p>
            <a:r>
              <a:rPr lang="sv-SE" dirty="0">
                <a:solidFill>
                  <a:schemeClr val="tx1"/>
                </a:solidFill>
              </a:rPr>
              <a:t>Då man kan välja ”Operationsavdelning” så kan man ju själv se ex vis hur mycket som gjorts på en specifik mottagning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Jättebra </a:t>
            </a:r>
            <a:r>
              <a:rPr lang="sv-SE" dirty="0">
                <a:solidFill>
                  <a:schemeClr val="tx1"/>
                </a:solidFill>
              </a:rPr>
              <a:t>att </a:t>
            </a:r>
            <a:r>
              <a:rPr lang="sv-SE" dirty="0" smtClean="0">
                <a:solidFill>
                  <a:schemeClr val="tx1"/>
                </a:solidFill>
              </a:rPr>
              <a:t>man </a:t>
            </a:r>
            <a:r>
              <a:rPr lang="sv-SE" dirty="0">
                <a:solidFill>
                  <a:schemeClr val="tx1"/>
                </a:solidFill>
              </a:rPr>
              <a:t>skickar in så mycket som </a:t>
            </a:r>
            <a:r>
              <a:rPr lang="sv-SE" dirty="0" smtClean="0">
                <a:solidFill>
                  <a:schemeClr val="tx1"/>
                </a:solidFill>
              </a:rPr>
              <a:t>möjligt </a:t>
            </a:r>
            <a:r>
              <a:rPr lang="sv-SE" dirty="0">
                <a:solidFill>
                  <a:schemeClr val="tx1"/>
                </a:solidFill>
              </a:rPr>
              <a:t>– det blir inte ”för” mycket.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103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sz="3600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HSA-ID eller klartext?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 err="1">
                <a:solidFill>
                  <a:schemeClr val="tx1"/>
                </a:solidFill>
              </a:rPr>
              <a:t>Enl</a:t>
            </a:r>
            <a:r>
              <a:rPr lang="sv-SE" sz="3200" dirty="0">
                <a:solidFill>
                  <a:schemeClr val="tx1"/>
                </a:solidFill>
              </a:rPr>
              <a:t> variabellistan så skall HSA-id in för variabel 801- </a:t>
            </a:r>
            <a:r>
              <a:rPr lang="sv-SE" sz="3200" dirty="0" err="1">
                <a:solidFill>
                  <a:schemeClr val="tx1"/>
                </a:solidFill>
              </a:rPr>
              <a:t>UVAavd</a:t>
            </a:r>
            <a:r>
              <a:rPr lang="sv-SE" sz="3200" dirty="0">
                <a:solidFill>
                  <a:schemeClr val="tx1"/>
                </a:solidFill>
              </a:rPr>
              <a:t>. </a:t>
            </a:r>
            <a:endParaRPr lang="sv-SE" sz="3200" dirty="0" smtClean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Kommer </a:t>
            </a:r>
            <a:r>
              <a:rPr lang="sv-SE" sz="3200" dirty="0">
                <a:solidFill>
                  <a:schemeClr val="tx1"/>
                </a:solidFill>
              </a:rPr>
              <a:t>där en översättning likt ”Kliniknamn o översikt”? </a:t>
            </a:r>
          </a:p>
        </p:txBody>
      </p:sp>
    </p:spTree>
    <p:extLst>
      <p:ext uri="{BB962C8B-B14F-4D97-AF65-F5344CB8AC3E}">
        <p14:creationId xmlns:p14="http://schemas.microsoft.com/office/powerpoint/2010/main" val="53838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38" y="1371600"/>
            <a:ext cx="10986601" cy="421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öger 3"/>
          <p:cNvSpPr/>
          <p:nvPr/>
        </p:nvSpPr>
        <p:spPr>
          <a:xfrm rot="6513782">
            <a:off x="4463143" y="838200"/>
            <a:ext cx="242751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98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sz="3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HSA-ID eller klartext?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>
                <a:solidFill>
                  <a:schemeClr val="tx1"/>
                </a:solidFill>
              </a:rPr>
              <a:t>Precis som med </a:t>
            </a:r>
            <a:r>
              <a:rPr lang="sv-SE" sz="3200" dirty="0" err="1">
                <a:solidFill>
                  <a:schemeClr val="tx1"/>
                </a:solidFill>
              </a:rPr>
              <a:t>Opsalar</a:t>
            </a:r>
            <a:r>
              <a:rPr lang="sv-SE" sz="3200" dirty="0">
                <a:solidFill>
                  <a:schemeClr val="tx1"/>
                </a:solidFill>
              </a:rPr>
              <a:t> och Kliniker kommer det att (så småningom) gå att i klartext ange UVA </a:t>
            </a:r>
            <a:r>
              <a:rPr lang="sv-SE" sz="3200" dirty="0" smtClean="0">
                <a:solidFill>
                  <a:schemeClr val="tx1"/>
                </a:solidFill>
              </a:rPr>
              <a:t>avdelning</a:t>
            </a:r>
          </a:p>
          <a:p>
            <a:pPr lvl="1"/>
            <a:r>
              <a:rPr lang="sv-SE" sz="2800" dirty="0" smtClean="0">
                <a:solidFill>
                  <a:schemeClr val="tx1"/>
                </a:solidFill>
              </a:rPr>
              <a:t>Denna </a:t>
            </a:r>
            <a:r>
              <a:rPr lang="sv-SE" sz="2800" dirty="0">
                <a:solidFill>
                  <a:schemeClr val="tx1"/>
                </a:solidFill>
              </a:rPr>
              <a:t>klartext kommer sedan att stå i olika </a:t>
            </a:r>
            <a:r>
              <a:rPr lang="sv-SE" sz="2800" dirty="0" smtClean="0">
                <a:solidFill>
                  <a:schemeClr val="tx1"/>
                </a:solidFill>
              </a:rPr>
              <a:t>rapporter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146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854367"/>
            <a:ext cx="9105363" cy="1325563"/>
          </a:xfrm>
        </p:spPr>
        <p:txBody>
          <a:bodyPr>
            <a:normAutofit/>
          </a:bodyPr>
          <a:lstStyle/>
          <a:p>
            <a:r>
              <a:rPr lang="sv-SE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Q: </a:t>
            </a:r>
            <a:r>
              <a:rPr lang="sv-SE" sz="3600" b="1" dirty="0" smtClean="0">
                <a:solidFill>
                  <a:srgbClr val="FF0000"/>
                </a:solidFill>
              </a:rPr>
              <a:t>För mycket text när man väljer </a:t>
            </a:r>
            <a:r>
              <a:rPr lang="sv-SE" sz="3600" b="1" dirty="0" err="1" smtClean="0">
                <a:solidFill>
                  <a:srgbClr val="FF0000"/>
                </a:solidFill>
              </a:rPr>
              <a:t>opkod</a:t>
            </a:r>
            <a:r>
              <a:rPr lang="sv-SE" sz="3600" b="1" dirty="0" smtClean="0">
                <a:solidFill>
                  <a:srgbClr val="FF0000"/>
                </a:solidFill>
              </a:rPr>
              <a:t> 3-ställigt</a:t>
            </a:r>
            <a:endParaRPr lang="sv-SE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72" y="2068286"/>
            <a:ext cx="8499680" cy="3869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9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942" y="1159167"/>
            <a:ext cx="9699171" cy="1325563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 </a:t>
            </a:r>
            <a:r>
              <a:rPr lang="sv-SE" sz="3600" b="1" dirty="0" smtClean="0">
                <a:solidFill>
                  <a:srgbClr val="FF0000"/>
                </a:solidFill>
              </a:rPr>
              <a:t>För mycket text när man väljer </a:t>
            </a:r>
            <a:r>
              <a:rPr lang="sv-SE" sz="3600" b="1" dirty="0" err="1" smtClean="0">
                <a:solidFill>
                  <a:srgbClr val="FF0000"/>
                </a:solidFill>
              </a:rPr>
              <a:t>opkod</a:t>
            </a:r>
            <a:r>
              <a:rPr lang="sv-SE" sz="3600" b="1" dirty="0" smtClean="0">
                <a:solidFill>
                  <a:srgbClr val="FF0000"/>
                </a:solidFill>
              </a:rPr>
              <a:t> 3-ställigt</a:t>
            </a:r>
            <a:endParaRPr lang="sv-SE" sz="36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484731"/>
            <a:ext cx="8795197" cy="3692232"/>
          </a:xfrm>
        </p:spPr>
        <p:txBody>
          <a:bodyPr/>
          <a:lstStyle/>
          <a:p>
            <a:r>
              <a:rPr lang="sv-SE" sz="3200" dirty="0">
                <a:solidFill>
                  <a:schemeClr val="tx1"/>
                </a:solidFill>
              </a:rPr>
              <a:t>Vi använder socialstyrelsens texter. </a:t>
            </a:r>
            <a:endParaRPr lang="sv-SE" sz="3200" dirty="0" smtClean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Då </a:t>
            </a:r>
            <a:r>
              <a:rPr lang="sv-SE" sz="3200" dirty="0">
                <a:solidFill>
                  <a:schemeClr val="tx1"/>
                </a:solidFill>
              </a:rPr>
              <a:t>det finns nästan 10 000 koder tar vi med ett visst antal tecken eller ett visst antal ord. </a:t>
            </a:r>
            <a:endParaRPr lang="sv-SE" sz="3200" dirty="0" smtClean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Vi </a:t>
            </a:r>
            <a:r>
              <a:rPr lang="sv-SE" sz="3200" dirty="0">
                <a:solidFill>
                  <a:schemeClr val="tx1"/>
                </a:solidFill>
              </a:rPr>
              <a:t>skulle kunna ha kod som specialbehandlade </a:t>
            </a:r>
            <a:r>
              <a:rPr lang="sv-SE" sz="3200" dirty="0" smtClean="0">
                <a:solidFill>
                  <a:schemeClr val="tx1"/>
                </a:solidFill>
              </a:rPr>
              <a:t>vissa fall, </a:t>
            </a:r>
            <a:r>
              <a:rPr lang="sv-SE" sz="3200" dirty="0">
                <a:solidFill>
                  <a:schemeClr val="tx1"/>
                </a:solidFill>
              </a:rPr>
              <a:t>men </a:t>
            </a:r>
            <a:r>
              <a:rPr lang="sv-SE" sz="3200" dirty="0" smtClean="0">
                <a:solidFill>
                  <a:schemeClr val="tx1"/>
                </a:solidFill>
              </a:rPr>
              <a:t>det </a:t>
            </a:r>
            <a:r>
              <a:rPr lang="sv-SE" sz="3200" dirty="0">
                <a:solidFill>
                  <a:schemeClr val="tx1"/>
                </a:solidFill>
              </a:rPr>
              <a:t>är aldrig bra att ha en massa specialfall.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948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3030" y="1224481"/>
            <a:ext cx="9895114" cy="1325563"/>
          </a:xfrm>
        </p:spPr>
        <p:txBody>
          <a:bodyPr>
            <a:normAutofit/>
          </a:bodyPr>
          <a:lstStyle/>
          <a:p>
            <a:r>
              <a:rPr lang="sv-SE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sz="4000" b="1" dirty="0">
                <a:solidFill>
                  <a:srgbClr val="FF0000"/>
                </a:solidFill>
              </a:rPr>
              <a:t> </a:t>
            </a:r>
            <a:r>
              <a:rPr lang="sv-SE" sz="3600" b="1" dirty="0" smtClean="0">
                <a:solidFill>
                  <a:srgbClr val="FF0000"/>
                </a:solidFill>
              </a:rPr>
              <a:t>KVÅ (KMÅ; ICD) KOD KORRUPT – VAD GÄLLER</a:t>
            </a:r>
            <a:endParaRPr lang="sv-SE" sz="3600" b="1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296886"/>
            <a:ext cx="8795197" cy="36188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43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A:</a:t>
            </a:r>
            <a:r>
              <a:rPr lang="sv-SE" sz="43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sv-SE" sz="3000" dirty="0" smtClean="0">
                <a:solidFill>
                  <a:schemeClr val="tx1"/>
                </a:solidFill>
              </a:rPr>
              <a:t>KVÅ/KMÅ/ICD koder bestäms av Socialstyrelsen.</a:t>
            </a:r>
          </a:p>
          <a:p>
            <a:r>
              <a:rPr lang="sv-SE" sz="3000" dirty="0" smtClean="0">
                <a:solidFill>
                  <a:schemeClr val="tx1"/>
                </a:solidFill>
              </a:rPr>
              <a:t>Ny release varje nyår</a:t>
            </a:r>
          </a:p>
          <a:p>
            <a:r>
              <a:rPr lang="sv-SE" sz="3000" dirty="0" smtClean="0">
                <a:solidFill>
                  <a:schemeClr val="tx1"/>
                </a:solidFill>
              </a:rPr>
              <a:t>Tar upp till 2 år att erhålla nya koder om man önskar</a:t>
            </a:r>
          </a:p>
          <a:p>
            <a:r>
              <a:rPr lang="sv-SE" sz="3000" dirty="0" smtClean="0">
                <a:solidFill>
                  <a:schemeClr val="tx1"/>
                </a:solidFill>
              </a:rPr>
              <a:t>SPOR kräver följdsamhet till den kodsamling som gäller för behandlingsåret</a:t>
            </a:r>
          </a:p>
          <a:p>
            <a:r>
              <a:rPr lang="sv-SE" sz="3000" dirty="0" smtClean="0">
                <a:solidFill>
                  <a:schemeClr val="tx1"/>
                </a:solidFill>
              </a:rPr>
              <a:t>Egendefinierade koder accepteras inte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3657" y="1099136"/>
            <a:ext cx="10439400" cy="1325563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sz="4000" b="1" dirty="0" smtClean="0">
                <a:solidFill>
                  <a:srgbClr val="FF0000"/>
                </a:solidFill>
              </a:rPr>
              <a:t> </a:t>
            </a:r>
            <a:r>
              <a:rPr lang="sv-SE" sz="3600" b="1" dirty="0" smtClean="0">
                <a:solidFill>
                  <a:srgbClr val="FF0000"/>
                </a:solidFill>
              </a:rPr>
              <a:t>KVÅ </a:t>
            </a:r>
            <a:r>
              <a:rPr lang="sv-SE" sz="3600" b="1" dirty="0">
                <a:solidFill>
                  <a:srgbClr val="FF0000"/>
                </a:solidFill>
              </a:rPr>
              <a:t>(KMÅ; ICD) KOD KORRUPT – VAD GÄLLER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3657" y="2296119"/>
            <a:ext cx="9258377" cy="3767224"/>
          </a:xfrm>
        </p:spPr>
        <p:txBody>
          <a:bodyPr>
            <a:noAutofit/>
          </a:bodyPr>
          <a:lstStyle/>
          <a:p>
            <a:r>
              <a:rPr lang="sv-SE" sz="3600" b="1" dirty="0" smtClean="0"/>
              <a:t>Egendefinierade koder – lösningar:</a:t>
            </a:r>
          </a:p>
          <a:p>
            <a:pPr lvl="1"/>
            <a:r>
              <a:rPr lang="sv-SE" sz="3200" dirty="0" smtClean="0"/>
              <a:t>Övergå till gällande koder</a:t>
            </a:r>
          </a:p>
          <a:p>
            <a:pPr lvl="1"/>
            <a:r>
              <a:rPr lang="sv-SE" sz="3200" dirty="0" smtClean="0"/>
              <a:t>Begär att SoS lägger till koderna</a:t>
            </a:r>
          </a:p>
          <a:p>
            <a:pPr lvl="1"/>
            <a:r>
              <a:rPr lang="sv-SE" sz="3200" dirty="0" smtClean="0"/>
              <a:t>Gör ett skript hemmavid så att de koder som används lokalt och inte går att byta ut, vid överföring till SPOR ersätts med koder från SoS</a:t>
            </a:r>
          </a:p>
          <a:p>
            <a:pPr lvl="1"/>
            <a:r>
              <a:rPr lang="sv-SE" sz="3200" dirty="0" smtClean="0"/>
              <a:t>Vid extrema undantag (ovan blir för mycket jobb) makulera bort filen från fellistan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9250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6980" y="1137396"/>
            <a:ext cx="9791163" cy="1325563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sz="4000" b="1" dirty="0" smtClean="0">
                <a:solidFill>
                  <a:srgbClr val="FF0000"/>
                </a:solidFill>
              </a:rPr>
              <a:t> </a:t>
            </a:r>
            <a:r>
              <a:rPr lang="sv-SE" sz="3600" b="1" dirty="0" smtClean="0">
                <a:solidFill>
                  <a:srgbClr val="FF0000"/>
                </a:solidFill>
              </a:rPr>
              <a:t>KVÅ </a:t>
            </a:r>
            <a:r>
              <a:rPr lang="sv-SE" sz="3600" b="1" dirty="0">
                <a:solidFill>
                  <a:srgbClr val="FF0000"/>
                </a:solidFill>
              </a:rPr>
              <a:t>(KMÅ; ICD) KOD KORRUPT – VAD GÄLLER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0009" y="2263461"/>
            <a:ext cx="8795197" cy="3227701"/>
          </a:xfrm>
        </p:spPr>
        <p:txBody>
          <a:bodyPr>
            <a:normAutofit lnSpcReduction="10000"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Varför ej acceptera andra koder?</a:t>
            </a:r>
          </a:p>
          <a:p>
            <a:pPr lvl="1"/>
            <a:r>
              <a:rPr lang="sv-SE" sz="3200" dirty="0" smtClean="0">
                <a:solidFill>
                  <a:schemeClr val="tx1"/>
                </a:solidFill>
              </a:rPr>
              <a:t>Validering: Bestämda </a:t>
            </a:r>
            <a:r>
              <a:rPr lang="sv-SE" sz="3200" dirty="0" smtClean="0">
                <a:solidFill>
                  <a:schemeClr val="tx1"/>
                </a:solidFill>
              </a:rPr>
              <a:t>mallar för hur en kod får se ut</a:t>
            </a:r>
          </a:p>
          <a:p>
            <a:pPr lvl="1"/>
            <a:r>
              <a:rPr lang="sv-SE" sz="3200" dirty="0" smtClean="0">
                <a:solidFill>
                  <a:schemeClr val="tx1"/>
                </a:solidFill>
              </a:rPr>
              <a:t>För att kunna söka</a:t>
            </a:r>
          </a:p>
          <a:p>
            <a:pPr lvl="1"/>
            <a:r>
              <a:rPr lang="sv-SE" sz="3200" dirty="0" smtClean="0">
                <a:solidFill>
                  <a:schemeClr val="tx1"/>
                </a:solidFill>
              </a:rPr>
              <a:t>För att kunna </a:t>
            </a:r>
            <a:r>
              <a:rPr lang="sv-SE" sz="3200" dirty="0" smtClean="0">
                <a:solidFill>
                  <a:schemeClr val="tx1"/>
                </a:solidFill>
              </a:rPr>
              <a:t>gruppera bl.a. ”SPOR operation”</a:t>
            </a:r>
            <a:endParaRPr lang="sv-SE" sz="3200" dirty="0" smtClean="0">
              <a:solidFill>
                <a:schemeClr val="tx1"/>
              </a:solidFill>
            </a:endParaRPr>
          </a:p>
          <a:p>
            <a:pPr lvl="1"/>
            <a:r>
              <a:rPr lang="sv-SE" sz="3200" dirty="0" smtClean="0">
                <a:solidFill>
                  <a:schemeClr val="tx1"/>
                </a:solidFill>
              </a:rPr>
              <a:t>För att kunna jämföra med andra enheter och riket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9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1627253"/>
            <a:ext cx="9225106" cy="1325563"/>
          </a:xfrm>
        </p:spPr>
        <p:txBody>
          <a:bodyPr>
            <a:normAutofit fontScale="90000"/>
          </a:bodyPr>
          <a:lstStyle/>
          <a:p>
            <a:r>
              <a:rPr lang="sv-SE" sz="4900" b="1" dirty="0">
                <a:solidFill>
                  <a:srgbClr val="FF0000"/>
                </a:solidFill>
                <a:latin typeface="Algerian" panose="04020705040A02060702" pitchFamily="82" charset="0"/>
              </a:rPr>
              <a:t>Q:</a:t>
            </a:r>
            <a:r>
              <a:rPr lang="sv-SE" sz="4900" b="1" dirty="0">
                <a:solidFill>
                  <a:srgbClr val="FF0000"/>
                </a:solidFill>
              </a:rPr>
              <a:t> </a:t>
            </a:r>
            <a:r>
              <a:rPr lang="sv-SE" b="1" dirty="0" smtClean="0">
                <a:solidFill>
                  <a:srgbClr val="FF0000"/>
                </a:solidFill>
              </a:rPr>
              <a:t>Rapport: Postoperativ smärta/illamående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383971"/>
            <a:ext cx="8795197" cy="3792991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För att se resultat i dessa så krävs att man registerar ett värde </a:t>
            </a:r>
            <a:r>
              <a:rPr lang="sv-SE" sz="3200" dirty="0" smtClean="0">
                <a:solidFill>
                  <a:schemeClr val="tx1"/>
                </a:solidFill>
              </a:rPr>
              <a:t>- VAS </a:t>
            </a:r>
            <a:r>
              <a:rPr lang="sv-SE" sz="3200" dirty="0" err="1" smtClean="0">
                <a:solidFill>
                  <a:schemeClr val="tx1"/>
                </a:solidFill>
              </a:rPr>
              <a:t>ex.vis</a:t>
            </a:r>
            <a:endParaRPr lang="sv-SE" sz="3200" dirty="0" smtClean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Alla enheter har ej </a:t>
            </a:r>
            <a:r>
              <a:rPr lang="sv-SE" sz="3200" dirty="0">
                <a:solidFill>
                  <a:schemeClr val="tx1"/>
                </a:solidFill>
              </a:rPr>
              <a:t>denna möjlighet men </a:t>
            </a:r>
            <a:r>
              <a:rPr lang="sv-SE" sz="3200" dirty="0" smtClean="0">
                <a:solidFill>
                  <a:schemeClr val="tx1"/>
                </a:solidFill>
              </a:rPr>
              <a:t>registrerar </a:t>
            </a:r>
            <a:r>
              <a:rPr lang="sv-SE" sz="3200" dirty="0">
                <a:solidFill>
                  <a:schemeClr val="tx1"/>
                </a:solidFill>
              </a:rPr>
              <a:t>avvikelse/komplikation för smärta/illamående. </a:t>
            </a:r>
            <a:endParaRPr lang="sv-SE" sz="3200" dirty="0" smtClean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Det </a:t>
            </a:r>
            <a:r>
              <a:rPr lang="sv-SE" sz="3200" dirty="0">
                <a:solidFill>
                  <a:schemeClr val="tx1"/>
                </a:solidFill>
              </a:rPr>
              <a:t>vore önskvärt att även dessa finns med i rapporterna för smärta/illamående</a:t>
            </a:r>
          </a:p>
        </p:txBody>
      </p:sp>
    </p:spTree>
    <p:extLst>
      <p:ext uri="{BB962C8B-B14F-4D97-AF65-F5344CB8AC3E}">
        <p14:creationId xmlns:p14="http://schemas.microsoft.com/office/powerpoint/2010/main" val="9301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837" y="964471"/>
            <a:ext cx="9268649" cy="1325563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A:</a:t>
            </a:r>
            <a:r>
              <a:rPr lang="sv-SE" b="1" dirty="0">
                <a:solidFill>
                  <a:srgbClr val="FF0000"/>
                </a:solidFill>
              </a:rPr>
              <a:t> </a:t>
            </a:r>
            <a:r>
              <a:rPr lang="sv-SE" sz="4000" b="1" dirty="0">
                <a:solidFill>
                  <a:srgbClr val="FF0000"/>
                </a:solidFill>
              </a:rPr>
              <a:t>Rapport: Postoperativ smärta/illamående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2579915"/>
            <a:ext cx="8795197" cy="3875314"/>
          </a:xfrm>
        </p:spPr>
        <p:txBody>
          <a:bodyPr>
            <a:normAutofit lnSpcReduction="10000"/>
          </a:bodyPr>
          <a:lstStyle/>
          <a:p>
            <a:r>
              <a:rPr lang="sv-SE" sz="3200" dirty="0" smtClean="0">
                <a:solidFill>
                  <a:schemeClr val="tx1"/>
                </a:solidFill>
              </a:rPr>
              <a:t>Man </a:t>
            </a:r>
            <a:r>
              <a:rPr lang="sv-SE" sz="3200" dirty="0">
                <a:solidFill>
                  <a:schemeClr val="tx1"/>
                </a:solidFill>
              </a:rPr>
              <a:t>kan inte se smärta och illamående graderat om </a:t>
            </a:r>
            <a:r>
              <a:rPr lang="sv-SE" sz="3200" dirty="0" smtClean="0">
                <a:solidFill>
                  <a:schemeClr val="tx1"/>
                </a:solidFill>
              </a:rPr>
              <a:t>man </a:t>
            </a:r>
            <a:r>
              <a:rPr lang="sv-SE" sz="3200" dirty="0">
                <a:solidFill>
                  <a:schemeClr val="tx1"/>
                </a:solidFill>
              </a:rPr>
              <a:t>inte fyller i värdena - det är just värdena som rapporterna Postoperativ smärta </a:t>
            </a:r>
            <a:r>
              <a:rPr lang="sv-SE" sz="3200" dirty="0" err="1">
                <a:solidFill>
                  <a:schemeClr val="tx1"/>
                </a:solidFill>
              </a:rPr>
              <a:t>resp</a:t>
            </a:r>
            <a:r>
              <a:rPr lang="sv-SE" sz="3200" dirty="0">
                <a:solidFill>
                  <a:schemeClr val="tx1"/>
                </a:solidFill>
              </a:rPr>
              <a:t> illamående visar</a:t>
            </a:r>
            <a:r>
              <a:rPr lang="sv-SE" sz="3200" dirty="0" smtClean="0">
                <a:solidFill>
                  <a:schemeClr val="tx1"/>
                </a:solidFill>
              </a:rPr>
              <a:t>.</a:t>
            </a:r>
            <a:endParaRPr lang="sv-SE" sz="3200" dirty="0">
              <a:solidFill>
                <a:schemeClr val="tx1"/>
              </a:solidFill>
            </a:endParaRPr>
          </a:p>
          <a:p>
            <a:r>
              <a:rPr lang="sv-SE" sz="3200" dirty="0">
                <a:solidFill>
                  <a:schemeClr val="tx1"/>
                </a:solidFill>
              </a:rPr>
              <a:t>Däremot om </a:t>
            </a:r>
            <a:r>
              <a:rPr lang="sv-SE" sz="3200" dirty="0" smtClean="0">
                <a:solidFill>
                  <a:schemeClr val="tx1"/>
                </a:solidFill>
              </a:rPr>
              <a:t>man </a:t>
            </a:r>
            <a:r>
              <a:rPr lang="sv-SE" sz="3200" dirty="0">
                <a:solidFill>
                  <a:schemeClr val="tx1"/>
                </a:solidFill>
              </a:rPr>
              <a:t>går </a:t>
            </a:r>
            <a:r>
              <a:rPr lang="sv-SE" sz="3200" dirty="0" smtClean="0">
                <a:solidFill>
                  <a:schemeClr val="tx1"/>
                </a:solidFill>
              </a:rPr>
              <a:t>in </a:t>
            </a:r>
            <a:r>
              <a:rPr lang="sv-SE" sz="3200" dirty="0">
                <a:solidFill>
                  <a:schemeClr val="tx1"/>
                </a:solidFill>
              </a:rPr>
              <a:t>i rapporten Postoperativa avvikelser och </a:t>
            </a:r>
            <a:r>
              <a:rPr lang="sv-SE" sz="3200" dirty="0" smtClean="0">
                <a:solidFill>
                  <a:schemeClr val="tx1"/>
                </a:solidFill>
              </a:rPr>
              <a:t>komplikationer (</a:t>
            </a:r>
            <a:r>
              <a:rPr lang="sv-SE" sz="3200" dirty="0">
                <a:solidFill>
                  <a:schemeClr val="tx1"/>
                </a:solidFill>
              </a:rPr>
              <a:t>PAK-UVA) så kan </a:t>
            </a:r>
            <a:r>
              <a:rPr lang="sv-SE" sz="3200" dirty="0" smtClean="0">
                <a:solidFill>
                  <a:schemeClr val="tx1"/>
                </a:solidFill>
              </a:rPr>
              <a:t>man </a:t>
            </a:r>
            <a:r>
              <a:rPr lang="sv-SE" sz="3200" dirty="0">
                <a:solidFill>
                  <a:schemeClr val="tx1"/>
                </a:solidFill>
              </a:rPr>
              <a:t>se smärta </a:t>
            </a:r>
            <a:r>
              <a:rPr lang="sv-SE" sz="3200" dirty="0" smtClean="0">
                <a:solidFill>
                  <a:schemeClr val="tx1"/>
                </a:solidFill>
              </a:rPr>
              <a:t>+ illamående </a:t>
            </a:r>
            <a:r>
              <a:rPr lang="sv-SE" sz="3200" dirty="0">
                <a:solidFill>
                  <a:schemeClr val="tx1"/>
                </a:solidFill>
              </a:rPr>
              <a:t>under 3:an och långt nere i rapporten på U301+U302 </a:t>
            </a:r>
            <a:r>
              <a:rPr lang="sv-SE" sz="3200" dirty="0" err="1">
                <a:solidFill>
                  <a:schemeClr val="tx1"/>
                </a:solidFill>
              </a:rPr>
              <a:t>resp</a:t>
            </a:r>
            <a:r>
              <a:rPr lang="sv-SE" sz="3200" dirty="0">
                <a:solidFill>
                  <a:schemeClr val="tx1"/>
                </a:solidFill>
              </a:rPr>
              <a:t> U311+U312+U313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9904817"/>
      </p:ext>
    </p:extLst>
  </p:cSld>
  <p:clrMapOvr>
    <a:masterClrMapping/>
  </p:clrMapOvr>
</p:sld>
</file>

<file path=ppt/theme/theme1.xml><?xml version="1.0" encoding="utf-8"?>
<a:theme xmlns:a="http://schemas.openxmlformats.org/drawingml/2006/main" name="Spor_Powerpointmal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or_Powerpointmall" id="{83E4A51F-A82E-4D41-A479-9C6B64C962D2}" vid="{8A4C0344-C1F4-764C-8262-F5F3D7EB6B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Spor_Powerpointmall</Template>
  <TotalTime>2922</TotalTime>
  <Words>877</Words>
  <Application>Microsoft Office PowerPoint</Application>
  <PresentationFormat>Anpassad</PresentationFormat>
  <Paragraphs>83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Spor_Powerpointmall</vt:lpstr>
      <vt:lpstr>SPOR användarmöte vt 2017</vt:lpstr>
      <vt:lpstr>PowerPoint-presentation</vt:lpstr>
      <vt:lpstr>Q: För mycket text när man väljer opkod 3-ställigt</vt:lpstr>
      <vt:lpstr>A: För mycket text när man väljer opkod 3-ställigt</vt:lpstr>
      <vt:lpstr>Q: KVÅ (KMÅ; ICD) KOD KORRUPT – VAD GÄLLER</vt:lpstr>
      <vt:lpstr>A: KVÅ (KMÅ; ICD) KOD KORRUPT – VAD GÄLLER</vt:lpstr>
      <vt:lpstr>A: KVÅ (KMÅ; ICD) KOD KORRUPT – VAD GÄLLER</vt:lpstr>
      <vt:lpstr>Q: Rapport: Postoperativ smärta/illamående </vt:lpstr>
      <vt:lpstr>A: Rapport: Postoperativ smärta/illamående</vt:lpstr>
      <vt:lpstr>Q: Opstart måste vara efter pats födelsedatum </vt:lpstr>
      <vt:lpstr>Q: Mappningsfel – historiska värden</vt:lpstr>
      <vt:lpstr>A: Mappningsfel – historiska värden</vt:lpstr>
      <vt:lpstr>Q: Felrapporten </vt:lpstr>
      <vt:lpstr>A: Felrapporten</vt:lpstr>
      <vt:lpstr>A: Felrapporten</vt:lpstr>
      <vt:lpstr>Q: Operationer från mottagningar – skall vi skicka in?</vt:lpstr>
      <vt:lpstr>A: Operationer från mottagningar – skall vi skicka in?</vt:lpstr>
      <vt:lpstr>A: Operationer från mottagningar – skall vi skicka in?</vt:lpstr>
      <vt:lpstr>Q: HSA-ID eller klartext?</vt:lpstr>
      <vt:lpstr>A: HSA-ID eller klartext?</vt:lpstr>
    </vt:vector>
  </TitlesOfParts>
  <Company>Landstinget Sörmland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 mycket text när man väljer opkod 3-ställigt</dc:title>
  <dc:creator>Spetz, Peter</dc:creator>
  <cp:lastModifiedBy>Spetz, Peter</cp:lastModifiedBy>
  <cp:revision>18</cp:revision>
  <cp:lastPrinted>2017-03-15T13:08:42Z</cp:lastPrinted>
  <dcterms:created xsi:type="dcterms:W3CDTF">2017-03-12T11:32:26Z</dcterms:created>
  <dcterms:modified xsi:type="dcterms:W3CDTF">2017-03-16T20:21:06Z</dcterms:modified>
</cp:coreProperties>
</file>