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12"/>
  </p:notesMasterIdLst>
  <p:sldIdLst>
    <p:sldId id="262" r:id="rId2"/>
    <p:sldId id="261" r:id="rId3"/>
    <p:sldId id="260" r:id="rId4"/>
    <p:sldId id="263" r:id="rId5"/>
    <p:sldId id="264" r:id="rId6"/>
    <p:sldId id="265" r:id="rId7"/>
    <p:sldId id="266" r:id="rId8"/>
    <p:sldId id="267" r:id="rId9"/>
    <p:sldId id="268"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9FCD"/>
    <a:srgbClr val="DC944B"/>
    <a:srgbClr val="48BD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2"/>
    <p:restoredTop sz="94757"/>
  </p:normalViewPr>
  <p:slideViewPr>
    <p:cSldViewPr snapToGrid="0" snapToObjects="1">
      <p:cViewPr>
        <p:scale>
          <a:sx n="80" d="100"/>
          <a:sy n="80" d="100"/>
        </p:scale>
        <p:origin x="-643" y="-269"/>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35588-B330-4F4E-88DB-32AB8CA33DF7}" type="datetimeFigureOut">
              <a:rPr lang="sv-SE" smtClean="0"/>
              <a:t>2017-03-16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7A232-6850-1A40-9DF5-C0AAE3914A81}" type="slidenum">
              <a:rPr lang="sv-SE" smtClean="0"/>
              <a:t>‹#›</a:t>
            </a:fld>
            <a:endParaRPr lang="sv-SE"/>
          </a:p>
        </p:txBody>
      </p:sp>
    </p:spTree>
    <p:extLst>
      <p:ext uri="{BB962C8B-B14F-4D97-AF65-F5344CB8AC3E}">
        <p14:creationId xmlns:p14="http://schemas.microsoft.com/office/powerpoint/2010/main" val="2024968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524000" y="3171514"/>
            <a:ext cx="8129286"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8" name="Rubrik 7"/>
          <p:cNvSpPr>
            <a:spLocks noGrp="1"/>
          </p:cNvSpPr>
          <p:nvPr>
            <p:ph type="title"/>
          </p:nvPr>
        </p:nvSpPr>
        <p:spPr>
          <a:xfrm>
            <a:off x="1524000" y="1675637"/>
            <a:ext cx="8129286" cy="1325563"/>
          </a:xfrm>
        </p:spPr>
        <p:txBody>
          <a:bodyPr/>
          <a:lstStyle/>
          <a:p>
            <a:r>
              <a:rPr lang="sv-SE" smtClean="0"/>
              <a:t>Klicka här för att ändra format</a:t>
            </a:r>
            <a:endParaRPr lang="sv-S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905293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9052930" cy="1500187"/>
          </a:xfrm>
        </p:spPr>
        <p:txBody>
          <a:bodyPr/>
          <a:lstStyle>
            <a:lvl1pPr marL="0" indent="0">
              <a:buNone/>
              <a:defRPr sz="2400">
                <a:solidFill>
                  <a:srgbClr val="3D9FC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2952815"/>
            <a:ext cx="4891268" cy="322414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5767084" y="2952815"/>
            <a:ext cx="4904774" cy="322414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1653012"/>
            <a:ext cx="8882946" cy="1325564"/>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2969051"/>
            <a:ext cx="4901255" cy="823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3821113"/>
            <a:ext cx="4901255" cy="23685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5801808" y="2969051"/>
            <a:ext cx="4939498" cy="8239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801808" y="3821113"/>
            <a:ext cx="4939498" cy="23685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1036751"/>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4868784" y="1788504"/>
            <a:ext cx="5100992" cy="44305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63695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1109489"/>
            <a:ext cx="3932237" cy="1454727"/>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4827135" y="1788505"/>
            <a:ext cx="5611091" cy="44305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839788" y="2810206"/>
            <a:ext cx="3932237" cy="34650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ktangel 3"/>
          <p:cNvSpPr/>
          <p:nvPr/>
        </p:nvSpPr>
        <p:spPr>
          <a:xfrm>
            <a:off x="5316" y="3958540"/>
            <a:ext cx="12191999" cy="27200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p:nvPicPr>
        <p:blipFill rotWithShape="1">
          <a:blip r:embed="rId12">
            <a:alphaModFix/>
            <a:extLst>
              <a:ext uri="{28A0092B-C50C-407E-A947-70E740481C1C}">
                <a14:useLocalDpi xmlns:a14="http://schemas.microsoft.com/office/drawing/2010/main" val="0"/>
              </a:ext>
            </a:extLst>
          </a:blip>
          <a:srcRect t="34031"/>
          <a:stretch/>
        </p:blipFill>
        <p:spPr>
          <a:xfrm>
            <a:off x="5316" y="0"/>
            <a:ext cx="12197316" cy="3958540"/>
          </a:xfrm>
          <a:prstGeom prst="rect">
            <a:avLst/>
          </a:prstGeom>
          <a:solidFill>
            <a:schemeClr val="bg1">
              <a:lumMod val="95000"/>
            </a:schemeClr>
          </a:solidFill>
        </p:spPr>
      </p:pic>
      <p:sp>
        <p:nvSpPr>
          <p:cNvPr id="2" name="Platshållare för rubrik 1"/>
          <p:cNvSpPr>
            <a:spLocks noGrp="1"/>
          </p:cNvSpPr>
          <p:nvPr>
            <p:ph type="title"/>
          </p:nvPr>
        </p:nvSpPr>
        <p:spPr>
          <a:xfrm>
            <a:off x="876837" y="1627253"/>
            <a:ext cx="8795197" cy="1325563"/>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876837" y="2949261"/>
            <a:ext cx="8795197" cy="3227701"/>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10" name="Bildobjekt 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1791" y="204438"/>
            <a:ext cx="2108200" cy="965200"/>
          </a:xfrm>
          <a:prstGeom prst="rect">
            <a:avLst/>
          </a:prstGeom>
          <a:noFill/>
          <a:ln>
            <a:noFill/>
          </a:ln>
          <a:effectLst>
            <a:glow rad="12700">
              <a:schemeClr val="bg1">
                <a:alpha val="72000"/>
              </a:schemeClr>
            </a:glow>
          </a:effectLst>
        </p:spPr>
      </p:pic>
      <p:sp>
        <p:nvSpPr>
          <p:cNvPr id="11" name="Rektangel 10"/>
          <p:cNvSpPr/>
          <p:nvPr/>
        </p:nvSpPr>
        <p:spPr>
          <a:xfrm>
            <a:off x="5316" y="6678592"/>
            <a:ext cx="12192000" cy="179408"/>
          </a:xfrm>
          <a:prstGeom prst="rect">
            <a:avLst/>
          </a:prstGeom>
          <a:solidFill>
            <a:srgbClr val="DC9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9032337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rgbClr val="3D9FC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3D9FCD"/>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3D9FCD"/>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3D9FC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3D9FCD"/>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3D9FCD"/>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4"/>
          <p:cNvSpPr>
            <a:spLocks noGrp="1"/>
          </p:cNvSpPr>
          <p:nvPr>
            <p:ph type="subTitle" idx="1"/>
          </p:nvPr>
        </p:nvSpPr>
        <p:spPr/>
        <p:txBody>
          <a:bodyPr>
            <a:normAutofit/>
          </a:bodyPr>
          <a:lstStyle/>
          <a:p>
            <a:pPr algn="ctr"/>
            <a:r>
              <a:rPr lang="sv-SE" sz="3600" b="1" dirty="0" smtClean="0">
                <a:solidFill>
                  <a:srgbClr val="FF0000"/>
                </a:solidFill>
              </a:rPr>
              <a:t>Kategoriindelning av sjukhus</a:t>
            </a:r>
            <a:endParaRPr lang="sv-SE" sz="3600" b="1" dirty="0">
              <a:solidFill>
                <a:srgbClr val="FF0000"/>
              </a:solidFill>
            </a:endParaRPr>
          </a:p>
        </p:txBody>
      </p:sp>
      <p:sp>
        <p:nvSpPr>
          <p:cNvPr id="4" name="Rubrik 3"/>
          <p:cNvSpPr>
            <a:spLocks noGrp="1"/>
          </p:cNvSpPr>
          <p:nvPr>
            <p:ph type="title"/>
          </p:nvPr>
        </p:nvSpPr>
        <p:spPr>
          <a:xfrm>
            <a:off x="781051" y="1675637"/>
            <a:ext cx="9286874" cy="1325563"/>
          </a:xfrm>
        </p:spPr>
        <p:txBody>
          <a:bodyPr>
            <a:noAutofit/>
          </a:bodyPr>
          <a:lstStyle/>
          <a:p>
            <a:r>
              <a:rPr lang="sv-SE" sz="6000" b="1" dirty="0" smtClean="0">
                <a:solidFill>
                  <a:srgbClr val="FF0000"/>
                </a:solidFill>
              </a:rPr>
              <a:t>SPOR användarmöte </a:t>
            </a:r>
            <a:r>
              <a:rPr lang="sv-SE" sz="6000" b="1" dirty="0" err="1" smtClean="0">
                <a:solidFill>
                  <a:srgbClr val="FF0000"/>
                </a:solidFill>
              </a:rPr>
              <a:t>vt</a:t>
            </a:r>
            <a:r>
              <a:rPr lang="sv-SE" sz="6000" b="1" dirty="0" smtClean="0">
                <a:solidFill>
                  <a:srgbClr val="FF0000"/>
                </a:solidFill>
              </a:rPr>
              <a:t> 2017</a:t>
            </a:r>
            <a:endParaRPr lang="sv-SE" sz="6000" b="1" dirty="0">
              <a:solidFill>
                <a:srgbClr val="FF0000"/>
              </a:solidFill>
            </a:endParaRPr>
          </a:p>
        </p:txBody>
      </p:sp>
    </p:spTree>
    <p:extLst>
      <p:ext uri="{BB962C8B-B14F-4D97-AF65-F5344CB8AC3E}">
        <p14:creationId xmlns:p14="http://schemas.microsoft.com/office/powerpoint/2010/main" val="396385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170934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tshållare för innehåll 5"/>
          <p:cNvGraphicFramePr>
            <a:graphicFrameLocks noGrp="1"/>
          </p:cNvGraphicFramePr>
          <p:nvPr>
            <p:ph idx="1"/>
            <p:extLst>
              <p:ext uri="{D42A27DB-BD31-4B8C-83A1-F6EECF244321}">
                <p14:modId xmlns:p14="http://schemas.microsoft.com/office/powerpoint/2010/main" val="1443447357"/>
              </p:ext>
            </p:extLst>
          </p:nvPr>
        </p:nvGraphicFramePr>
        <p:xfrm>
          <a:off x="686337" y="1314451"/>
          <a:ext cx="9743538" cy="4629149"/>
        </p:xfrm>
        <a:graphic>
          <a:graphicData uri="http://schemas.openxmlformats.org/drawingml/2006/table">
            <a:tbl>
              <a:tblPr/>
              <a:tblGrid>
                <a:gridCol w="774321"/>
                <a:gridCol w="1693827"/>
                <a:gridCol w="7275390"/>
              </a:tblGrid>
              <a:tr h="341750">
                <a:tc>
                  <a:txBody>
                    <a:bodyPr/>
                    <a:lstStyle/>
                    <a:p>
                      <a:pPr algn="ctr" fontAlgn="b"/>
                      <a:r>
                        <a:rPr lang="sv-SE" sz="1000" b="1" i="0" u="none" strike="noStrike" dirty="0">
                          <a:solidFill>
                            <a:srgbClr val="000000"/>
                          </a:solidFill>
                          <a:effectLst/>
                          <a:latin typeface="Arial"/>
                        </a:rPr>
                        <a:t>Kategori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effectLst/>
                          <a:latin typeface="Arial"/>
                        </a:rPr>
                        <a:t>Benämning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1" i="0" u="none" strike="noStrike" dirty="0">
                          <a:solidFill>
                            <a:srgbClr val="000000"/>
                          </a:solidFill>
                          <a:effectLst/>
                          <a:latin typeface="Arial"/>
                        </a:rPr>
                        <a:t>Definition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366997">
                <a:tc>
                  <a:txBody>
                    <a:bodyPr/>
                    <a:lstStyle/>
                    <a:p>
                      <a:pPr algn="ctr" fontAlgn="ctr"/>
                      <a:r>
                        <a:rPr lang="sv-SE" sz="2000" b="1"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Universitetssjukhus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Innehåller samtliga specialiteter inklusive neurokirurgi, thoraxkirurgi, barnanestesi och infektionsklinik. Avancerad röntgen och lab öppet dygnet runt. Avancerad intensivvård. Enstaka mindre enheter kan saknas. Operationsenhet fysiskt skild från egentligt universitetssjukhus kan räknas hit om det ingår i samma förvaltning. Intensivvård kategori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5247">
                <a:tc>
                  <a:txBody>
                    <a:bodyPr/>
                    <a:lstStyle/>
                    <a:p>
                      <a:pPr algn="ctr" fontAlgn="ctr"/>
                      <a:r>
                        <a:rPr lang="sv-SE" sz="2000" b="1"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Centrallasarett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Innehåller samtliga specialiteter inklusive infektionsklinik dock ej högspecialiserad vård såsom neurokirurgi, thoraxkirurgi, barnanestesi och. Röntgen och lab är öppet dygnet runt. Intensivvård kategori 2. Enstaka mindre enheter kan saknas.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3500">
                <a:tc>
                  <a:txBody>
                    <a:bodyPr/>
                    <a:lstStyle/>
                    <a:p>
                      <a:pPr algn="ctr" fontAlgn="ctr"/>
                      <a:r>
                        <a:rPr lang="sv-SE" sz="2000" b="1"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Länsdelssjukhus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Dygnet </a:t>
                      </a:r>
                      <a:r>
                        <a:rPr lang="sv-SE" sz="1400" b="0" i="0" u="none" strike="noStrike" dirty="0" err="1">
                          <a:solidFill>
                            <a:srgbClr val="000000"/>
                          </a:solidFill>
                          <a:effectLst/>
                          <a:latin typeface="Arial"/>
                        </a:rPr>
                        <a:t>runtvård</a:t>
                      </a:r>
                      <a:r>
                        <a:rPr lang="sv-SE" sz="1400" b="0" i="0" u="none" strike="noStrike" dirty="0">
                          <a:solidFill>
                            <a:srgbClr val="000000"/>
                          </a:solidFill>
                          <a:effectLst/>
                          <a:latin typeface="Arial"/>
                        </a:rPr>
                        <a:t> med flera sjukhusspecialiteter. Egen lab och röntgenverksamhet är öppet större delen av dygnet. Intensivvårdsavdelning kategori 1 kan finnas, men behöver inte det.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885">
                <a:tc>
                  <a:txBody>
                    <a:bodyPr/>
                    <a:lstStyle/>
                    <a:p>
                      <a:pPr algn="ctr" fontAlgn="ctr"/>
                      <a:r>
                        <a:rPr lang="sv-SE" sz="2000" b="1"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Mindre enhet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En eller ett fåtal specialiteter. Ingen eller marginell dygnet </a:t>
                      </a:r>
                      <a:r>
                        <a:rPr lang="sv-SE" sz="1400" b="0" i="0" u="none" strike="noStrike" dirty="0" err="1">
                          <a:solidFill>
                            <a:srgbClr val="000000"/>
                          </a:solidFill>
                          <a:effectLst/>
                          <a:latin typeface="Arial"/>
                        </a:rPr>
                        <a:t>runtvård</a:t>
                      </a:r>
                      <a:r>
                        <a:rPr lang="sv-SE" sz="1400" b="0" i="0" u="none" strike="noStrike" dirty="0">
                          <a:solidFill>
                            <a:srgbClr val="000000"/>
                          </a:solidFill>
                          <a:effectLst/>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885">
                <a:tc>
                  <a:txBody>
                    <a:bodyPr/>
                    <a:lstStyle/>
                    <a:p>
                      <a:pPr algn="ctr" fontAlgn="ctr"/>
                      <a:r>
                        <a:rPr lang="sv-SE" sz="2000" b="1" i="0" u="none" strike="noStrike" dirty="0">
                          <a:solidFill>
                            <a:srgbClr val="000000"/>
                          </a:solidFill>
                          <a:effectLst/>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Okänt antal op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Okänt antal op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885">
                <a:tc>
                  <a:txBody>
                    <a:bodyPr/>
                    <a:lstStyle/>
                    <a:p>
                      <a:pPr algn="ctr" fontAlgn="ctr"/>
                      <a:r>
                        <a:rPr lang="sv-SE" sz="2000" b="1" i="0" u="none" strike="noStrike" dirty="0">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1" i="0" u="none" strike="noStrike" dirty="0">
                          <a:solidFill>
                            <a:srgbClr val="000000"/>
                          </a:solidFill>
                          <a:effectLst/>
                          <a:latin typeface="Arial"/>
                        </a:rPr>
                        <a:t>Inga op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v-SE" sz="1400" b="0" i="0" u="none" strike="noStrike" dirty="0">
                          <a:solidFill>
                            <a:srgbClr val="000000"/>
                          </a:solidFill>
                          <a:effectLst/>
                          <a:latin typeface="Arial"/>
                        </a:rPr>
                        <a:t>Inga operationer genomförs på detta sjukhus. Oberoende av storlek.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85008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tshållare för innehåll 5"/>
          <p:cNvGraphicFramePr>
            <a:graphicFrameLocks noGrp="1"/>
          </p:cNvGraphicFramePr>
          <p:nvPr>
            <p:ph idx="1"/>
            <p:extLst>
              <p:ext uri="{D42A27DB-BD31-4B8C-83A1-F6EECF244321}">
                <p14:modId xmlns:p14="http://schemas.microsoft.com/office/powerpoint/2010/main" val="3101172410"/>
              </p:ext>
            </p:extLst>
          </p:nvPr>
        </p:nvGraphicFramePr>
        <p:xfrm>
          <a:off x="2445615" y="244476"/>
          <a:ext cx="6784110" cy="6337305"/>
        </p:xfrm>
        <a:graphic>
          <a:graphicData uri="http://schemas.openxmlformats.org/drawingml/2006/table">
            <a:tbl>
              <a:tblPr>
                <a:tableStyleId>{5C22544A-7EE6-4342-B048-85BDC9FD1C3A}</a:tableStyleId>
              </a:tblPr>
              <a:tblGrid>
                <a:gridCol w="5101796"/>
                <a:gridCol w="1682314"/>
              </a:tblGrid>
              <a:tr h="422487">
                <a:tc>
                  <a:txBody>
                    <a:bodyPr/>
                    <a:lstStyle/>
                    <a:p>
                      <a:pPr algn="l" fontAlgn="ctr"/>
                      <a:r>
                        <a:rPr lang="sv-SE" sz="2400" u="none" strike="noStrike" dirty="0">
                          <a:effectLst/>
                        </a:rPr>
                        <a:t>Akademiska barnsjukhuset</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1</a:t>
                      </a:r>
                      <a:endParaRPr lang="sv-SE" sz="2000" b="1" i="0" u="none" strike="noStrike" dirty="0">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Akademiska </a:t>
                      </a:r>
                      <a:r>
                        <a:rPr lang="sv-SE" sz="2400" u="none" strike="noStrike" dirty="0" err="1">
                          <a:effectLst/>
                        </a:rPr>
                        <a:t>sjh</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Astrid Lindgren</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Huddinge</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KS Solna</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Norrlands </a:t>
                      </a:r>
                      <a:r>
                        <a:rPr lang="sv-SE" sz="2400" u="none" strike="noStrike" dirty="0" err="1">
                          <a:effectLst/>
                        </a:rPr>
                        <a:t>univ-sjh</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Sahlgrenska Drottning Silvia</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Sahlgrenska Mölndal</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Sahlgrenska Östra</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Samariterhemmet</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SU/Sahlgrenska</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Tahoma"/>
                      </a:endParaRPr>
                    </a:p>
                  </a:txBody>
                  <a:tcPr marL="0" marR="0" marT="0" marB="0" anchor="b"/>
                </a:tc>
              </a:tr>
              <a:tr h="422487">
                <a:tc>
                  <a:txBody>
                    <a:bodyPr/>
                    <a:lstStyle/>
                    <a:p>
                      <a:pPr algn="l" fontAlgn="ctr"/>
                      <a:r>
                        <a:rPr lang="sv-SE" sz="2400" u="none" strike="noStrike" dirty="0">
                          <a:effectLst/>
                        </a:rPr>
                        <a:t>SU/Sahlgrenska</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Universitetssjukhuset </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Universitetssjukhuset </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1</a:t>
                      </a:r>
                      <a:endParaRPr lang="sv-SE" sz="2000" b="1" i="0" u="none" strike="noStrike">
                        <a:solidFill>
                          <a:srgbClr val="FF0000"/>
                        </a:solidFill>
                        <a:effectLst/>
                        <a:latin typeface="Arial"/>
                      </a:endParaRPr>
                    </a:p>
                  </a:txBody>
                  <a:tcPr marL="0" marR="0" marT="0" marB="0" anchor="b"/>
                </a:tc>
              </a:tr>
              <a:tr h="422487">
                <a:tc>
                  <a:txBody>
                    <a:bodyPr/>
                    <a:lstStyle/>
                    <a:p>
                      <a:pPr algn="l" fontAlgn="ctr"/>
                      <a:r>
                        <a:rPr lang="sv-SE" sz="2400" u="none" strike="noStrike" dirty="0">
                          <a:effectLst/>
                        </a:rPr>
                        <a:t>Örebro </a:t>
                      </a:r>
                      <a:r>
                        <a:rPr lang="sv-SE" sz="2400" u="none" strike="noStrike" dirty="0" err="1">
                          <a:effectLst/>
                        </a:rPr>
                        <a:t>univ-sjh</a:t>
                      </a:r>
                      <a:endParaRPr lang="sv-SE" sz="24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1</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925077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450862047"/>
              </p:ext>
            </p:extLst>
          </p:nvPr>
        </p:nvGraphicFramePr>
        <p:xfrm>
          <a:off x="3040944" y="800105"/>
          <a:ext cx="6636456" cy="5866284"/>
        </p:xfrm>
        <a:graphic>
          <a:graphicData uri="http://schemas.openxmlformats.org/drawingml/2006/table">
            <a:tbl>
              <a:tblPr>
                <a:tableStyleId>{5C22544A-7EE6-4342-B048-85BDC9FD1C3A}</a:tableStyleId>
              </a:tblPr>
              <a:tblGrid>
                <a:gridCol w="4990758"/>
                <a:gridCol w="1645698"/>
              </a:tblGrid>
              <a:tr h="488857">
                <a:tc>
                  <a:txBody>
                    <a:bodyPr/>
                    <a:lstStyle/>
                    <a:p>
                      <a:pPr algn="l" fontAlgn="ctr"/>
                      <a:r>
                        <a:rPr lang="sv-SE" sz="2000" u="none" strike="noStrike">
                          <a:effectLst/>
                        </a:rPr>
                        <a:t>Blekingesjukhuset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Borås, Södra Älvsborg</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Centrallasarettet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Danderyd</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Falu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Helsingborgs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Karlstad, Centralsjh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Kristianstad Centralsjukhuset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Kärnsjukhuset Skövde</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Länssjukh Gävle-Sandviken</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Länssjukhuset Kalmar</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2</a:t>
                      </a:r>
                      <a:endParaRPr lang="sv-SE" sz="2000" b="1" i="0" u="none" strike="noStrike">
                        <a:solidFill>
                          <a:srgbClr val="FF0000"/>
                        </a:solidFill>
                        <a:effectLst/>
                        <a:latin typeface="Arial"/>
                      </a:endParaRPr>
                    </a:p>
                  </a:txBody>
                  <a:tcPr marL="0" marR="0" marT="0" marB="0" anchor="b"/>
                </a:tc>
              </a:tr>
              <a:tr h="488857">
                <a:tc>
                  <a:txBody>
                    <a:bodyPr/>
                    <a:lstStyle/>
                    <a:p>
                      <a:pPr algn="l" fontAlgn="ctr"/>
                      <a:r>
                        <a:rPr lang="sv-SE" sz="2000" u="none" strike="noStrike">
                          <a:effectLst/>
                        </a:rPr>
                        <a:t>Länssjukhuset Halmstad</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27676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770707453"/>
              </p:ext>
            </p:extLst>
          </p:nvPr>
        </p:nvGraphicFramePr>
        <p:xfrm>
          <a:off x="2918618" y="1038229"/>
          <a:ext cx="6301581" cy="5620540"/>
        </p:xfrm>
        <a:graphic>
          <a:graphicData uri="http://schemas.openxmlformats.org/drawingml/2006/table">
            <a:tbl>
              <a:tblPr>
                <a:tableStyleId>{5C22544A-7EE6-4342-B048-85BDC9FD1C3A}</a:tableStyleId>
              </a:tblPr>
              <a:tblGrid>
                <a:gridCol w="4738925"/>
                <a:gridCol w="1562656"/>
              </a:tblGrid>
              <a:tr h="562054">
                <a:tc>
                  <a:txBody>
                    <a:bodyPr/>
                    <a:lstStyle/>
                    <a:p>
                      <a:pPr algn="l" fontAlgn="ctr"/>
                      <a:r>
                        <a:rPr lang="sv-SE" sz="2000" u="none" strike="noStrike" dirty="0">
                          <a:effectLst/>
                        </a:rPr>
                        <a:t>Mälarsjukhuset</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dirty="0">
                          <a:effectLst/>
                        </a:rPr>
                        <a:t>Ryhov</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dirty="0">
                          <a:effectLst/>
                        </a:rPr>
                        <a:t>Sunderby sjukhus</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Sundsvalls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SöS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Uddevalla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Varberg, 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Tahoma"/>
                      </a:endParaRPr>
                    </a:p>
                  </a:txBody>
                  <a:tcPr marL="0" marR="0" marT="0" marB="0" anchor="b"/>
                </a:tc>
              </a:tr>
              <a:tr h="562054">
                <a:tc>
                  <a:txBody>
                    <a:bodyPr/>
                    <a:lstStyle/>
                    <a:p>
                      <a:pPr algn="l" fontAlgn="ctr"/>
                      <a:r>
                        <a:rPr lang="sv-SE" sz="2000" u="none" strike="noStrike">
                          <a:effectLst/>
                        </a:rPr>
                        <a:t>Vrinnevisjukhuset </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Växjö, Centrallasarettet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r h="562054">
                <a:tc>
                  <a:txBody>
                    <a:bodyPr/>
                    <a:lstStyle/>
                    <a:p>
                      <a:pPr algn="l" fontAlgn="ctr"/>
                      <a:r>
                        <a:rPr lang="sv-SE" sz="2000" u="none" strike="noStrike">
                          <a:effectLst/>
                        </a:rPr>
                        <a:t>Östersunds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2</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16361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69953623"/>
              </p:ext>
            </p:extLst>
          </p:nvPr>
        </p:nvGraphicFramePr>
        <p:xfrm>
          <a:off x="2851944" y="952504"/>
          <a:ext cx="6463506" cy="5715790"/>
        </p:xfrm>
        <a:graphic>
          <a:graphicData uri="http://schemas.openxmlformats.org/drawingml/2006/table">
            <a:tbl>
              <a:tblPr>
                <a:tableStyleId>{5C22544A-7EE6-4342-B048-85BDC9FD1C3A}</a:tableStyleId>
              </a:tblPr>
              <a:tblGrid>
                <a:gridCol w="4860696"/>
                <a:gridCol w="1602810"/>
              </a:tblGrid>
              <a:tr h="571579">
                <a:tc>
                  <a:txBody>
                    <a:bodyPr/>
                    <a:lstStyle/>
                    <a:p>
                      <a:pPr algn="l" fontAlgn="ctr"/>
                      <a:r>
                        <a:rPr lang="sv-SE" sz="2000" u="none" strike="noStrike" dirty="0">
                          <a:effectLst/>
                        </a:rPr>
                        <a:t>Arvika, Sjukhuset</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71579">
                <a:tc>
                  <a:txBody>
                    <a:bodyPr/>
                    <a:lstStyle/>
                    <a:p>
                      <a:pPr algn="l" fontAlgn="ctr"/>
                      <a:r>
                        <a:rPr lang="sv-SE" sz="2000" u="none" strike="noStrike" dirty="0">
                          <a:effectLst/>
                        </a:rPr>
                        <a:t>Blekingesjukhuset</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71579">
                <a:tc>
                  <a:txBody>
                    <a:bodyPr/>
                    <a:lstStyle/>
                    <a:p>
                      <a:pPr algn="l" fontAlgn="ctr"/>
                      <a:r>
                        <a:rPr lang="sv-SE" sz="2000" u="none" strike="noStrike" dirty="0">
                          <a:effectLst/>
                        </a:rPr>
                        <a:t>Enköping, Lasarettet</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Gällivare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Hälsinglands sjukhus </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Hässleholms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Karlskoga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Kullbergska 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Kungsbacka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r h="571579">
                <a:tc>
                  <a:txBody>
                    <a:bodyPr/>
                    <a:lstStyle/>
                    <a:p>
                      <a:pPr algn="l" fontAlgn="ctr"/>
                      <a:r>
                        <a:rPr lang="sv-SE" sz="2000" u="none" strike="noStrike">
                          <a:effectLst/>
                        </a:rPr>
                        <a:t>Kungälvs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219215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707751000"/>
              </p:ext>
            </p:extLst>
          </p:nvPr>
        </p:nvGraphicFramePr>
        <p:xfrm>
          <a:off x="2918619" y="1104903"/>
          <a:ext cx="6396832" cy="5586251"/>
        </p:xfrm>
        <a:graphic>
          <a:graphicData uri="http://schemas.openxmlformats.org/drawingml/2006/table">
            <a:tbl>
              <a:tblPr>
                <a:tableStyleId>{5C22544A-7EE6-4342-B048-85BDC9FD1C3A}</a:tableStyleId>
              </a:tblPr>
              <a:tblGrid>
                <a:gridCol w="4810556"/>
                <a:gridCol w="1586276"/>
              </a:tblGrid>
              <a:tr h="507841">
                <a:tc>
                  <a:txBody>
                    <a:bodyPr/>
                    <a:lstStyle/>
                    <a:p>
                      <a:pPr algn="l" fontAlgn="ctr"/>
                      <a:r>
                        <a:rPr lang="sv-SE" sz="2000" u="none" strike="noStrike" dirty="0">
                          <a:effectLst/>
                        </a:rPr>
                        <a:t>Köpings lasarett</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Lasarettet i Motala</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dirty="0">
                          <a:effectLst/>
                        </a:rPr>
                        <a:t>Lasarettet Landskrona</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Lindesbergs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Ljungby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Lycksele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Mora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Norrtälje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Oskarshamns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Sankt Görans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507841">
                <a:tc>
                  <a:txBody>
                    <a:bodyPr/>
                    <a:lstStyle/>
                    <a:p>
                      <a:pPr algn="l" fontAlgn="ctr"/>
                      <a:r>
                        <a:rPr lang="sv-SE" sz="2000" u="none" strike="noStrike">
                          <a:effectLst/>
                        </a:rPr>
                        <a:t>Sjukhuset i Lidköping</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162014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002594143"/>
              </p:ext>
            </p:extLst>
          </p:nvPr>
        </p:nvGraphicFramePr>
        <p:xfrm>
          <a:off x="2964744" y="1057280"/>
          <a:ext cx="5979231" cy="5637684"/>
        </p:xfrm>
        <a:graphic>
          <a:graphicData uri="http://schemas.openxmlformats.org/drawingml/2006/table">
            <a:tbl>
              <a:tblPr>
                <a:tableStyleId>{5C22544A-7EE6-4342-B048-85BDC9FD1C3A}</a:tableStyleId>
              </a:tblPr>
              <a:tblGrid>
                <a:gridCol w="4496510"/>
                <a:gridCol w="1482721"/>
              </a:tblGrid>
              <a:tr h="469807">
                <a:tc>
                  <a:txBody>
                    <a:bodyPr/>
                    <a:lstStyle/>
                    <a:p>
                      <a:pPr algn="l" fontAlgn="ctr"/>
                      <a:r>
                        <a:rPr lang="sv-SE" sz="2000" u="none" strike="noStrike" dirty="0">
                          <a:effectLst/>
                        </a:rPr>
                        <a:t>Skaraborgs sjukhus</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Skellefteå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Sollefteå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dirty="0">
                          <a:effectLst/>
                        </a:rPr>
                        <a:t>Södertälje </a:t>
                      </a:r>
                      <a:r>
                        <a:rPr lang="sv-SE" sz="2000" u="none" strike="noStrike" dirty="0" err="1">
                          <a:effectLst/>
                        </a:rPr>
                        <a:t>sjh</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Torsby</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Trelleborgs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Visby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Värnamo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Västerviks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Ystads lasarett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Ängelholm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3</a:t>
                      </a:r>
                      <a:endParaRPr lang="sv-SE" sz="2000" b="1" i="0" u="none" strike="noStrike">
                        <a:solidFill>
                          <a:srgbClr val="FF0000"/>
                        </a:solidFill>
                        <a:effectLst/>
                        <a:latin typeface="Arial"/>
                      </a:endParaRPr>
                    </a:p>
                  </a:txBody>
                  <a:tcPr marL="0" marR="0" marT="0" marB="0" anchor="b"/>
                </a:tc>
              </a:tr>
              <a:tr h="469807">
                <a:tc>
                  <a:txBody>
                    <a:bodyPr/>
                    <a:lstStyle/>
                    <a:p>
                      <a:pPr algn="l" fontAlgn="ctr"/>
                      <a:r>
                        <a:rPr lang="sv-SE" sz="2000" u="none" strike="noStrike">
                          <a:effectLst/>
                        </a:rPr>
                        <a:t>Örnsköldsviks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3</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169432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1593787562"/>
              </p:ext>
            </p:extLst>
          </p:nvPr>
        </p:nvGraphicFramePr>
        <p:xfrm>
          <a:off x="2918619" y="1704974"/>
          <a:ext cx="6615906" cy="4925220"/>
        </p:xfrm>
        <a:graphic>
          <a:graphicData uri="http://schemas.openxmlformats.org/drawingml/2006/table">
            <a:tbl>
              <a:tblPr>
                <a:tableStyleId>{5C22544A-7EE6-4342-B048-85BDC9FD1C3A}</a:tableStyleId>
              </a:tblPr>
              <a:tblGrid>
                <a:gridCol w="4975304"/>
                <a:gridCol w="1640602"/>
              </a:tblGrid>
              <a:tr h="492522">
                <a:tc>
                  <a:txBody>
                    <a:bodyPr/>
                    <a:lstStyle/>
                    <a:p>
                      <a:pPr algn="l" fontAlgn="ctr"/>
                      <a:r>
                        <a:rPr lang="sv-SE" sz="2000" u="none" strike="noStrike" dirty="0">
                          <a:effectLst/>
                        </a:rPr>
                        <a:t>Art </a:t>
                      </a:r>
                      <a:r>
                        <a:rPr lang="sv-SE" sz="2000" u="none" strike="noStrike" dirty="0" err="1">
                          <a:effectLst/>
                        </a:rPr>
                        <a:t>Clinic</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dirty="0" err="1">
                          <a:effectLst/>
                        </a:rPr>
                        <a:t>ArtClinc</a:t>
                      </a:r>
                      <a:endParaRPr lang="sv-SE" sz="2000" b="1" i="0" u="none" strike="noStrike" dirty="0">
                        <a:solidFill>
                          <a:srgbClr val="000000"/>
                        </a:solidFill>
                        <a:effectLst/>
                        <a:latin typeface="Tahoma"/>
                      </a:endParaRPr>
                    </a:p>
                  </a:txBody>
                  <a:tcPr marL="0" marR="0" marT="0" marB="0" anchor="ctr"/>
                </a:tc>
                <a:tc>
                  <a:txBody>
                    <a:bodyPr/>
                    <a:lstStyle/>
                    <a:p>
                      <a:pPr algn="ctr" fontAlgn="b"/>
                      <a:r>
                        <a:rPr lang="sv-SE" sz="2000" u="none" strike="noStrike" dirty="0">
                          <a:effectLst/>
                        </a:rPr>
                        <a:t>4</a:t>
                      </a:r>
                      <a:endParaRPr lang="sv-SE" sz="2000" b="1" i="0" u="none" strike="noStrike" dirty="0">
                        <a:solidFill>
                          <a:srgbClr val="FF0000"/>
                        </a:solidFill>
                        <a:effectLst/>
                        <a:latin typeface="Arial"/>
                      </a:endParaRPr>
                    </a:p>
                  </a:txBody>
                  <a:tcPr marL="0" marR="0" marT="0" marB="0" anchor="b"/>
                </a:tc>
              </a:tr>
              <a:tr h="492522">
                <a:tc>
                  <a:txBody>
                    <a:bodyPr/>
                    <a:lstStyle/>
                    <a:p>
                      <a:pPr algn="l" fontAlgn="ctr"/>
                      <a:r>
                        <a:rPr lang="sv-SE" sz="2000" u="none" strike="noStrike">
                          <a:effectLst/>
                        </a:rPr>
                        <a:t>Bollnäs-Söderhamns sjh</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Elisabethsjukhuset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Ersta 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Tahoma"/>
                      </a:endParaRPr>
                    </a:p>
                  </a:txBody>
                  <a:tcPr marL="0" marR="0" marT="0" marB="0" anchor="b"/>
                </a:tc>
              </a:tr>
              <a:tr h="492522">
                <a:tc>
                  <a:txBody>
                    <a:bodyPr/>
                    <a:lstStyle/>
                    <a:p>
                      <a:pPr algn="l" fontAlgn="ctr"/>
                      <a:r>
                        <a:rPr lang="sv-SE" sz="2000" u="none" strike="noStrike">
                          <a:effectLst/>
                        </a:rPr>
                        <a:t>Medicinskt Centrum</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Sandviken Länssjukhuset</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Sergelkliniken</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St Eriks Ögonsjukhus</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a:effectLst/>
                        </a:rPr>
                        <a:t>4</a:t>
                      </a:r>
                      <a:endParaRPr lang="sv-SE" sz="2000" b="1" i="0" u="none" strike="noStrike">
                        <a:solidFill>
                          <a:srgbClr val="FF0000"/>
                        </a:solidFill>
                        <a:effectLst/>
                        <a:latin typeface="Arial"/>
                      </a:endParaRPr>
                    </a:p>
                  </a:txBody>
                  <a:tcPr marL="0" marR="0" marT="0" marB="0" anchor="b"/>
                </a:tc>
              </a:tr>
              <a:tr h="492522">
                <a:tc>
                  <a:txBody>
                    <a:bodyPr/>
                    <a:lstStyle/>
                    <a:p>
                      <a:pPr algn="l" fontAlgn="ctr"/>
                      <a:r>
                        <a:rPr lang="sv-SE" sz="2000" u="none" strike="noStrike">
                          <a:effectLst/>
                        </a:rPr>
                        <a:t>Strängnäs Ryggkirurgiska klinik</a:t>
                      </a:r>
                      <a:endParaRPr lang="sv-SE" sz="2000" b="1" i="0" u="none" strike="noStrike">
                        <a:solidFill>
                          <a:srgbClr val="000000"/>
                        </a:solidFill>
                        <a:effectLst/>
                        <a:latin typeface="Tahoma"/>
                      </a:endParaRPr>
                    </a:p>
                  </a:txBody>
                  <a:tcPr marL="0" marR="0" marT="0" marB="0" anchor="ctr"/>
                </a:tc>
                <a:tc>
                  <a:txBody>
                    <a:bodyPr/>
                    <a:lstStyle/>
                    <a:p>
                      <a:pPr algn="ctr" fontAlgn="b"/>
                      <a:r>
                        <a:rPr lang="sv-SE" sz="2000" u="none" strike="noStrike" dirty="0">
                          <a:effectLst/>
                        </a:rPr>
                        <a:t>4</a:t>
                      </a:r>
                      <a:endParaRPr lang="sv-SE" sz="2000" b="1" i="0" u="none" strike="noStrike" dirty="0">
                        <a:solidFill>
                          <a:srgbClr val="FF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2878403150"/>
      </p:ext>
    </p:extLst>
  </p:cSld>
  <p:clrMapOvr>
    <a:masterClrMapping/>
  </p:clrMapOvr>
</p:sld>
</file>

<file path=ppt/theme/theme1.xml><?xml version="1.0" encoding="utf-8"?>
<a:theme xmlns:a="http://schemas.openxmlformats.org/drawingml/2006/main" name="Spor_Powerpointmal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por_Powerpointmall" id="{83E4A51F-A82E-4D41-A479-9C6B64C962D2}" vid="{8A4C0344-C1F4-764C-8262-F5F3D7EB6BB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Spor_Powerpointmall</Template>
  <TotalTime>22</TotalTime>
  <Words>398</Words>
  <Application>Microsoft Office PowerPoint</Application>
  <PresentationFormat>Anpassad</PresentationFormat>
  <Paragraphs>183</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Spor_Powerpointmall</vt:lpstr>
      <vt:lpstr>SPOR användarmöte vt 2017</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Landstinget Sörmland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användarmöte vt 2017</dc:title>
  <dc:creator>Spetz, Peter</dc:creator>
  <cp:lastModifiedBy>Spetz, Peter</cp:lastModifiedBy>
  <cp:revision>3</cp:revision>
  <dcterms:created xsi:type="dcterms:W3CDTF">2017-03-15T12:13:19Z</dcterms:created>
  <dcterms:modified xsi:type="dcterms:W3CDTF">2017-03-16T20:22:36Z</dcterms:modified>
</cp:coreProperties>
</file>