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71" r:id="rId5"/>
    <p:sldId id="272" r:id="rId6"/>
    <p:sldId id="270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4660"/>
  </p:normalViewPr>
  <p:slideViewPr>
    <p:cSldViewPr>
      <p:cViewPr varScale="1">
        <p:scale>
          <a:sx n="57" d="100"/>
          <a:sy n="57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06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8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11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79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2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4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39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53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22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71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5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BEFE-D9B7-4EFC-9B16-33F3FEB4E0EA}" type="datetimeFigureOut">
              <a:rPr lang="sv-SE" smtClean="0"/>
              <a:t>19/03/15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29E0-9C77-4CE7-8FD8-F58343F02F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7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685800" y="134076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Aktuellt från SPOR-POP</a:t>
            </a:r>
            <a:endParaRPr lang="sv-SE" dirty="0"/>
          </a:p>
        </p:txBody>
      </p:sp>
      <p:sp>
        <p:nvSpPr>
          <p:cNvPr id="3" name="Underrubrik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 smtClean="0"/>
              <a:t>PAK-UVA</a:t>
            </a:r>
          </a:p>
          <a:p>
            <a:pPr marL="0" indent="0" algn="ctr">
              <a:buNone/>
            </a:pPr>
            <a:r>
              <a:rPr lang="sv-SE" dirty="0" smtClean="0"/>
              <a:t>Postoperativa avvikelser och komplikationer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497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Komplikationer har större effekt än pre- eller intra-op variabler</a:t>
            </a:r>
            <a:endParaRPr lang="en-US" dirty="0"/>
          </a:p>
        </p:txBody>
      </p:sp>
      <p:pic>
        <p:nvPicPr>
          <p:cNvPr id="3" name="Picture 2" descr="Screen Shot 2015-03-10 at 11.26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1563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077072"/>
            <a:ext cx="86409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2800" dirty="0" smtClean="0"/>
              <a:t>7 av 12 största prediktiva variabler för 30d mortalitet var komplikationer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 smtClean="0"/>
              <a:t>förekomsten av komplikation var den starkaste prediktiv faktor för korttids mortalitet och den tredje största prediktiv faktor för långtids mortalitet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>
                <a:cs typeface="Arial" charset="0"/>
              </a:rPr>
              <a:t>Minskad lång-tids överlevnad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719263"/>
            <a:ext cx="6510337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9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Incidens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komplikationer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VISION study: 8% suffering from MINS, most of whom do not fulfill diagnostic criteria for AMI. </a:t>
            </a:r>
            <a:r>
              <a:rPr lang="en-US" sz="1800" smtClean="0"/>
              <a:t>Anesthesiology 2014; 120:564-78</a:t>
            </a:r>
          </a:p>
          <a:p>
            <a:r>
              <a:rPr lang="en-US" smtClean="0"/>
              <a:t>Haynes et al. Major complications 7-11%. </a:t>
            </a:r>
            <a:r>
              <a:rPr lang="en-US" sz="1800" smtClean="0"/>
              <a:t>NEJM 2009;360:491-9</a:t>
            </a:r>
          </a:p>
          <a:p>
            <a:r>
              <a:rPr lang="en-US" smtClean="0"/>
              <a:t>OPTIMIZE: 31- 42%. </a:t>
            </a:r>
            <a:r>
              <a:rPr lang="en-US" sz="1800" smtClean="0"/>
              <a:t>JAMA. 2014;311(21):2181-2190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04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1377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Incidens av komplikationer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39341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POISE-2 clonidine study: 37-48% had clinically important hypotension, 8-12% had clinically important bradycardia. 6% had MI</a:t>
            </a:r>
            <a:r>
              <a:rPr lang="da-DK" smtClean="0"/>
              <a:t> . </a:t>
            </a:r>
            <a:r>
              <a:rPr lang="da-DK" sz="1800" smtClean="0"/>
              <a:t>Devereaux PJ et al. Engl J Med 2014;370:1504-13.</a:t>
            </a:r>
          </a:p>
          <a:p>
            <a:r>
              <a:rPr lang="en-US" smtClean="0"/>
              <a:t>Oscarsson Tibblin: MACE 3-35% in ASA III-IV patients undergoing emergent/urgent surgery. </a:t>
            </a:r>
            <a:r>
              <a:rPr lang="en-US" sz="1800" smtClean="0"/>
              <a:t>Acta Anaesthesiol Scand 2009; 53: 986–994 </a:t>
            </a:r>
            <a:endParaRPr lang="en-US" smtClean="0"/>
          </a:p>
          <a:p>
            <a:r>
              <a:rPr lang="en-US" smtClean="0"/>
              <a:t>Walsh M. MAP and clinical outcome study: 7.4% AKI, cardiac complications 2.8%, MI 2.3%. </a:t>
            </a:r>
            <a:r>
              <a:rPr lang="en-US" sz="1800" smtClean="0"/>
              <a:t>Anesthesiology 2013;119:507-15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86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23528"/>
            <a:ext cx="5734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188" y="2708275"/>
            <a:ext cx="806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/>
          </a:p>
          <a:p>
            <a:r>
              <a:rPr lang="en-US" sz="2400" b="1"/>
              <a:t>Primary: </a:t>
            </a:r>
            <a:endParaRPr lang="en-US" sz="2400"/>
          </a:p>
          <a:p>
            <a:r>
              <a:rPr lang="en-US" sz="2400"/>
              <a:t>•Incidence of 30-day in-hospital complications after elective surgery </a:t>
            </a:r>
          </a:p>
          <a:p>
            <a:r>
              <a:rPr lang="en-US" sz="2400" b="1"/>
              <a:t>Secondary: </a:t>
            </a:r>
            <a:endParaRPr lang="en-US" sz="2400"/>
          </a:p>
          <a:p>
            <a:r>
              <a:rPr lang="en-US" sz="2400"/>
              <a:t>•30-day in-hospital mortality associated with complications </a:t>
            </a:r>
          </a:p>
          <a:p>
            <a:r>
              <a:rPr lang="en-US" sz="2400"/>
              <a:t>•Relationship between complications and use of critical care </a:t>
            </a:r>
          </a:p>
          <a:p>
            <a:r>
              <a:rPr lang="en-US" sz="2400"/>
              <a:t>•Effect of complications on duration of hospital stay </a:t>
            </a:r>
          </a:p>
        </p:txBody>
      </p:sp>
    </p:spTree>
    <p:extLst>
      <p:ext uri="{BB962C8B-B14F-4D97-AF65-F5344CB8AC3E}">
        <p14:creationId xmlns:p14="http://schemas.microsoft.com/office/powerpoint/2010/main" val="236102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9 at 11.0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66967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PAKUVA </a:t>
            </a:r>
            <a:r>
              <a:rPr lang="en-US" sz="4400" dirty="0" err="1" smtClean="0"/>
              <a:t>definitioner</a:t>
            </a:r>
            <a:endParaRPr lang="en-US" sz="4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V1.3 </a:t>
            </a:r>
            <a:r>
              <a:rPr lang="en-US" sz="2800" dirty="0" err="1" smtClean="0"/>
              <a:t>kommer</a:t>
            </a:r>
            <a:r>
              <a:rPr lang="en-US" sz="2800" dirty="0" smtClean="0"/>
              <a:t> </a:t>
            </a:r>
            <a:r>
              <a:rPr lang="en-US" sz="2800" dirty="0" err="1" smtClean="0"/>
              <a:t>att</a:t>
            </a:r>
            <a:r>
              <a:rPr lang="en-US" sz="2800" dirty="0" smtClean="0"/>
              <a:t> </a:t>
            </a:r>
            <a:r>
              <a:rPr lang="en-US" sz="2800" dirty="0" err="1" smtClean="0"/>
              <a:t>implementeras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elektronisk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Definierat</a:t>
            </a:r>
            <a:r>
              <a:rPr lang="en-US" sz="2800" dirty="0" smtClean="0"/>
              <a:t> enl. VIPS, SNOMED-CT, </a:t>
            </a:r>
            <a:r>
              <a:rPr lang="en-US" sz="2800" dirty="0" err="1" smtClean="0"/>
              <a:t>Internationell</a:t>
            </a:r>
            <a:r>
              <a:rPr lang="en-US" sz="2800" dirty="0" smtClean="0"/>
              <a:t> guidelines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Kommentar</a:t>
            </a:r>
            <a:r>
              <a:rPr lang="en-US" sz="2800" dirty="0" smtClean="0"/>
              <a:t>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åsikter</a:t>
            </a:r>
            <a:r>
              <a:rPr lang="en-US" sz="2800" dirty="0" smtClean="0"/>
              <a:t> </a:t>
            </a:r>
            <a:r>
              <a:rPr lang="en-US" sz="2800" dirty="0" err="1" smtClean="0"/>
              <a:t>senast</a:t>
            </a:r>
            <a:r>
              <a:rPr lang="en-US" sz="2800" dirty="0" smtClean="0"/>
              <a:t> 31 </a:t>
            </a:r>
            <a:r>
              <a:rPr lang="en-US" sz="2800" dirty="0" err="1" smtClean="0"/>
              <a:t>maj</a:t>
            </a:r>
            <a:r>
              <a:rPr lang="en-US" sz="2800" dirty="0" smtClean="0"/>
              <a:t> 2015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SFAI-BABI input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definitioner</a:t>
            </a:r>
            <a:r>
              <a:rPr lang="en-US" sz="2800" dirty="0" smtClean="0"/>
              <a:t> </a:t>
            </a:r>
            <a:r>
              <a:rPr lang="en-US" sz="2800" dirty="0" err="1" smtClean="0"/>
              <a:t>för</a:t>
            </a:r>
            <a:r>
              <a:rPr lang="en-US" sz="2800" dirty="0" smtClean="0"/>
              <a:t> barn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0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76872"/>
            <a:ext cx="63367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=1060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‘</a:t>
            </a:r>
            <a:r>
              <a:rPr lang="en-US" sz="2800" dirty="0" err="1" smtClean="0"/>
              <a:t>Inkörningsperiod</a:t>
            </a:r>
            <a:r>
              <a:rPr lang="en-US" sz="2800" dirty="0" smtClean="0"/>
              <a:t>’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Lätt</a:t>
            </a:r>
            <a:r>
              <a:rPr lang="en-US" sz="2800" dirty="0" smtClean="0"/>
              <a:t> </a:t>
            </a:r>
            <a:r>
              <a:rPr lang="en-US" sz="2800" dirty="0" err="1" smtClean="0"/>
              <a:t>att</a:t>
            </a:r>
            <a:r>
              <a:rPr lang="en-US" sz="2800" dirty="0" smtClean="0"/>
              <a:t> </a:t>
            </a:r>
            <a:r>
              <a:rPr lang="en-US" sz="2800" dirty="0" err="1" smtClean="0"/>
              <a:t>använda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Oftast</a:t>
            </a:r>
            <a:r>
              <a:rPr lang="en-US" sz="2800" dirty="0" smtClean="0"/>
              <a:t> </a:t>
            </a:r>
            <a:r>
              <a:rPr lang="en-US" sz="2800" dirty="0" err="1" smtClean="0"/>
              <a:t>underregistrering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18-52% </a:t>
            </a:r>
            <a:r>
              <a:rPr lang="en-US" sz="2800" dirty="0" err="1" smtClean="0"/>
              <a:t>avvikelse</a:t>
            </a:r>
            <a:r>
              <a:rPr lang="en-US" sz="2800" dirty="0" smtClean="0"/>
              <a:t>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komplikationer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1/3 hade </a:t>
            </a:r>
            <a:r>
              <a:rPr lang="en-US" sz="2800" u="sng" dirty="0" smtClean="0"/>
              <a:t>&gt;</a:t>
            </a:r>
            <a:r>
              <a:rPr lang="en-US" sz="2800" dirty="0" smtClean="0"/>
              <a:t>2 </a:t>
            </a:r>
            <a:r>
              <a:rPr lang="en-US" sz="2800" dirty="0" err="1" smtClean="0"/>
              <a:t>avvikelser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50% Grad 2, 29% </a:t>
            </a:r>
            <a:r>
              <a:rPr lang="en-US" sz="2800" u="sng" dirty="0" smtClean="0"/>
              <a:t>&gt;</a:t>
            </a:r>
            <a:r>
              <a:rPr lang="en-US" sz="2800" dirty="0" smtClean="0"/>
              <a:t> Grad 3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476672"/>
            <a:ext cx="7520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PAKUVA </a:t>
            </a:r>
            <a:r>
              <a:rPr lang="en-US" sz="4400" dirty="0" err="1"/>
              <a:t>har</a:t>
            </a:r>
            <a:r>
              <a:rPr lang="en-US" sz="4400" dirty="0"/>
              <a:t> </a:t>
            </a:r>
            <a:r>
              <a:rPr lang="en-US" sz="4400" dirty="0" err="1"/>
              <a:t>testats</a:t>
            </a:r>
            <a:r>
              <a:rPr lang="en-US" sz="4400" dirty="0"/>
              <a:t> under </a:t>
            </a:r>
            <a:r>
              <a:rPr lang="en-US" sz="4400" dirty="0" smtClean="0"/>
              <a:t>2014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284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921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PAKUVA </a:t>
            </a:r>
            <a:r>
              <a:rPr lang="en-US" sz="4400" dirty="0" err="1" smtClean="0"/>
              <a:t>ska</a:t>
            </a:r>
            <a:r>
              <a:rPr lang="en-US" sz="4400" dirty="0" smtClean="0"/>
              <a:t> </a:t>
            </a:r>
            <a:r>
              <a:rPr lang="en-US" sz="4400" dirty="0" err="1" smtClean="0"/>
              <a:t>valideras</a:t>
            </a:r>
            <a:r>
              <a:rPr lang="en-US" sz="4400" dirty="0" smtClean="0"/>
              <a:t> </a:t>
            </a:r>
            <a:r>
              <a:rPr lang="en-US" sz="4400" dirty="0"/>
              <a:t>under </a:t>
            </a:r>
            <a:r>
              <a:rPr lang="en-US" sz="4400" dirty="0" smtClean="0"/>
              <a:t>2015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15616" y="2413338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Minst</a:t>
            </a:r>
            <a:r>
              <a:rPr lang="en-US" sz="2800" dirty="0" smtClean="0"/>
              <a:t> 10 </a:t>
            </a:r>
            <a:r>
              <a:rPr lang="en-US" sz="2800" dirty="0" err="1" smtClean="0"/>
              <a:t>sjukhus</a:t>
            </a:r>
            <a:r>
              <a:rPr lang="en-US" sz="2800" dirty="0" smtClean="0"/>
              <a:t>, </a:t>
            </a:r>
            <a:r>
              <a:rPr lang="en-US" sz="2800" dirty="0" err="1" smtClean="0"/>
              <a:t>minst</a:t>
            </a:r>
            <a:r>
              <a:rPr lang="en-US" sz="2800" dirty="0" smtClean="0"/>
              <a:t> 2000 fall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‘</a:t>
            </a:r>
            <a:r>
              <a:rPr lang="en-US" sz="2800" dirty="0" err="1"/>
              <a:t>Inkörningsperiod</a:t>
            </a:r>
            <a:r>
              <a:rPr lang="en-US" sz="2800" dirty="0"/>
              <a:t>’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A</a:t>
            </a:r>
            <a:r>
              <a:rPr lang="en-US" sz="2800" dirty="0" err="1" smtClean="0"/>
              <a:t>nvändarvänlighet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Grodor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Stickprovsvalidering</a:t>
            </a:r>
            <a:r>
              <a:rPr lang="en-US" sz="2800" dirty="0" smtClean="0"/>
              <a:t> mot </a:t>
            </a:r>
            <a:r>
              <a:rPr lang="en-US" sz="2800" dirty="0" err="1" smtClean="0"/>
              <a:t>journaler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30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71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67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85293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KOMPLIKATIONER EFTER UVA?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18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520" y="18864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Calibri" charset="0"/>
              </a:rPr>
              <a:t>Come for the operation, stay for the complications!</a:t>
            </a:r>
            <a:endParaRPr lang="en-US" sz="3200" dirty="0">
              <a:latin typeface="Calibri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39750" y="4532313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Complications have profound effects on mortality, long after the intial procedure </a:t>
            </a:r>
            <a:r>
              <a:rPr lang="fr-FR" sz="1800" b="1"/>
              <a:t>Khuri et al. </a:t>
            </a:r>
            <a:r>
              <a:rPr lang="fr-FR" sz="1800" b="1" i="1"/>
              <a:t>Ann Surg </a:t>
            </a:r>
            <a:r>
              <a:rPr lang="fr-FR" sz="1800" b="1"/>
              <a:t>2005; 242: 326–343 </a:t>
            </a:r>
            <a:endParaRPr lang="en-US" sz="1800"/>
          </a:p>
          <a:p>
            <a:pPr eaLnBrk="1" hangingPunct="1"/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9750" y="5445125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Not incidence of complications per se, but how we manage them when they arise that affects mortality – FAILURE TO RESCUE! </a:t>
            </a:r>
            <a:r>
              <a:rPr lang="da-DK" b="1" dirty="0" err="1"/>
              <a:t>Ghaferi</a:t>
            </a:r>
            <a:r>
              <a:rPr lang="da-DK" b="1" dirty="0"/>
              <a:t> A et al. </a:t>
            </a:r>
            <a:r>
              <a:rPr lang="da-DK" b="1" i="1" dirty="0"/>
              <a:t>N </a:t>
            </a:r>
            <a:r>
              <a:rPr lang="da-DK" b="1" i="1" dirty="0" err="1"/>
              <a:t>Engl</a:t>
            </a:r>
            <a:r>
              <a:rPr lang="da-DK" b="1" i="1" dirty="0"/>
              <a:t> J Med </a:t>
            </a:r>
            <a:r>
              <a:rPr lang="da-DK" b="1" dirty="0"/>
              <a:t>2009; 361: 1368-75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2" y="1700808"/>
            <a:ext cx="3913537" cy="29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18" y="1698584"/>
            <a:ext cx="3845435" cy="288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8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446</Words>
  <Application>Microsoft Macintosh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Landstinget Sörmland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Lyckner, Sara</dc:creator>
  <cp:lastModifiedBy>Michelle Chew</cp:lastModifiedBy>
  <cp:revision>33</cp:revision>
  <dcterms:created xsi:type="dcterms:W3CDTF">2015-03-18T11:26:13Z</dcterms:created>
  <dcterms:modified xsi:type="dcterms:W3CDTF">2015-03-19T10:49:20Z</dcterms:modified>
</cp:coreProperties>
</file>