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6" r:id="rId5"/>
  </p:sldMasterIdLst>
  <p:notesMasterIdLst>
    <p:notesMasterId r:id="rId41"/>
  </p:notesMasterIdLst>
  <p:handoutMasterIdLst>
    <p:handoutMasterId r:id="rId42"/>
  </p:handoutMasterIdLst>
  <p:sldIdLst>
    <p:sldId id="293" r:id="rId6"/>
    <p:sldId id="270" r:id="rId7"/>
    <p:sldId id="269" r:id="rId8"/>
    <p:sldId id="319" r:id="rId9"/>
    <p:sldId id="334" r:id="rId10"/>
    <p:sldId id="354" r:id="rId11"/>
    <p:sldId id="295" r:id="rId12"/>
    <p:sldId id="271" r:id="rId13"/>
    <p:sldId id="298" r:id="rId14"/>
    <p:sldId id="323" r:id="rId15"/>
    <p:sldId id="315" r:id="rId16"/>
    <p:sldId id="344" r:id="rId17"/>
    <p:sldId id="290" r:id="rId18"/>
    <p:sldId id="358" r:id="rId19"/>
    <p:sldId id="324" r:id="rId20"/>
    <p:sldId id="325" r:id="rId21"/>
    <p:sldId id="326" r:id="rId22"/>
    <p:sldId id="353" r:id="rId23"/>
    <p:sldId id="346" r:id="rId24"/>
    <p:sldId id="349" r:id="rId25"/>
    <p:sldId id="348" r:id="rId26"/>
    <p:sldId id="357" r:id="rId27"/>
    <p:sldId id="327" r:id="rId28"/>
    <p:sldId id="352" r:id="rId29"/>
    <p:sldId id="332" r:id="rId30"/>
    <p:sldId id="359" r:id="rId31"/>
    <p:sldId id="335" r:id="rId32"/>
    <p:sldId id="337" r:id="rId33"/>
    <p:sldId id="338" r:id="rId34"/>
    <p:sldId id="340" r:id="rId35"/>
    <p:sldId id="341" r:id="rId36"/>
    <p:sldId id="342" r:id="rId37"/>
    <p:sldId id="343" r:id="rId38"/>
    <p:sldId id="336" r:id="rId39"/>
    <p:sldId id="318" r:id="rId40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EF5CE"/>
    <a:srgbClr val="CC0000"/>
    <a:srgbClr val="60B30D"/>
    <a:srgbClr val="66FF66"/>
    <a:srgbClr val="9999FF"/>
    <a:srgbClr val="FDDD69"/>
    <a:srgbClr val="00007E"/>
    <a:srgbClr val="E9F0E8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034" autoAdjust="0"/>
    <p:restoredTop sz="92642" autoAdjust="0"/>
  </p:normalViewPr>
  <p:slideViewPr>
    <p:cSldViewPr snapToGrid="0">
      <p:cViewPr varScale="1">
        <p:scale>
          <a:sx n="92" d="100"/>
          <a:sy n="92" d="100"/>
        </p:scale>
        <p:origin x="-418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35062376049396"/>
          <c:y val="9.9570366204224478E-2"/>
          <c:w val="0.85285090341988001"/>
          <c:h val="0.6525897804441112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Operationer</c:v>
                </c:pt>
              </c:strCache>
            </c:strRef>
          </c:tx>
          <c:spPr>
            <a:solidFill>
              <a:srgbClr val="CC0000"/>
            </a:solidFill>
          </c:spPr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590</c:v>
                </c:pt>
                <c:pt idx="1">
                  <c:v>50000</c:v>
                </c:pt>
                <c:pt idx="2">
                  <c:v>190000</c:v>
                </c:pt>
                <c:pt idx="3">
                  <c:v>280000</c:v>
                </c:pt>
                <c:pt idx="4">
                  <c:v>447547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596160"/>
        <c:axId val="405596552"/>
      </c:areaChart>
      <c:catAx>
        <c:axId val="405596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5596552"/>
        <c:crosses val="autoZero"/>
        <c:auto val="1"/>
        <c:lblAlgn val="ctr"/>
        <c:lblOffset val="100"/>
        <c:noMultiLvlLbl val="0"/>
      </c:catAx>
      <c:valAx>
        <c:axId val="405596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5596160"/>
        <c:crosses val="autoZero"/>
        <c:crossBetween val="midCat"/>
        <c:majorUnit val="10000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1722640480296"/>
          <c:y val="9.9570366204224478E-2"/>
          <c:w val="0.86548198465332915"/>
          <c:h val="0.80085926759155102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Vårdgivare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0.33698755189091889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dirty="0" err="1" smtClean="0"/>
                      <a:t>Vårdgivare</a:t>
                    </a:r>
                    <a:r>
                      <a:rPr lang="en-US" sz="1600" dirty="0" smtClean="0"/>
                      <a:t> (12st)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11</c:v>
                </c:pt>
                <c:pt idx="4">
                  <c:v>12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Sjukhus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0.34907679142063797"/>
                  <c:y val="-7.072087780988826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err="1" smtClean="0">
                        <a:solidFill>
                          <a:schemeClr val="bg1"/>
                        </a:solidFill>
                      </a:rPr>
                      <a:t>Sjukhus</a:t>
                    </a:r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600" b="0" dirty="0" smtClean="0">
                        <a:solidFill>
                          <a:schemeClr val="bg1"/>
                        </a:solidFill>
                      </a:rPr>
                      <a:t>(29 </a:t>
                    </a:r>
                    <a:r>
                      <a:rPr lang="en-US" sz="1600" b="0" dirty="0" err="1" smtClean="0">
                        <a:solidFill>
                          <a:schemeClr val="bg1"/>
                        </a:solidFill>
                      </a:rPr>
                      <a:t>st</a:t>
                    </a:r>
                    <a:r>
                      <a:rPr lang="en-US" sz="1600" b="0" dirty="0" smtClean="0">
                        <a:solidFill>
                          <a:schemeClr val="bg1"/>
                        </a:solidFill>
                      </a:rPr>
                      <a:t>)</a:t>
                    </a:r>
                    <a:endParaRPr lang="en-US" b="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17</c:v>
                </c:pt>
                <c:pt idx="3">
                  <c:v>26</c:v>
                </c:pt>
                <c:pt idx="4">
                  <c:v>29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Op.enhet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0.34000986177334863"/>
                  <c:y val="-0.1911219545032541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dirty="0" err="1" smtClean="0"/>
                      <a:t>Operationsenhet</a:t>
                    </a:r>
                    <a:r>
                      <a:rPr lang="en-US" sz="1600" dirty="0" smtClean="0"/>
                      <a:t> (85 </a:t>
                    </a:r>
                    <a:r>
                      <a:rPr lang="en-US" sz="1600" dirty="0" err="1" smtClean="0"/>
                      <a:t>st</a:t>
                    </a:r>
                    <a:r>
                      <a:rPr lang="en-US" sz="1600" dirty="0" smtClean="0"/>
                      <a:t>)</a:t>
                    </a:r>
                    <a:endParaRPr lang="en-US" sz="1800" dirty="0"/>
                  </a:p>
                </c:rich>
              </c:tx>
              <c:spPr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16</c:v>
                </c:pt>
                <c:pt idx="2">
                  <c:v>44</c:v>
                </c:pt>
                <c:pt idx="3">
                  <c:v>72</c:v>
                </c:pt>
                <c:pt idx="4">
                  <c:v>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06342976"/>
        <c:axId val="406343368"/>
      </c:areaChart>
      <c:catAx>
        <c:axId val="406342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6343368"/>
        <c:crosses val="autoZero"/>
        <c:auto val="1"/>
        <c:lblAlgn val="ctr"/>
        <c:lblOffset val="100"/>
        <c:noMultiLvlLbl val="0"/>
      </c:catAx>
      <c:valAx>
        <c:axId val="406343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6342976"/>
        <c:crosses val="autoZero"/>
        <c:crossBetween val="midCat"/>
        <c:majorUnit val="2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Rapporter</c:v>
                </c:pt>
              </c:strCache>
            </c:strRef>
          </c:tx>
          <c:spPr>
            <a:solidFill>
              <a:srgbClr val="60B30D"/>
            </a:solidFill>
          </c:spPr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11</c:v>
                </c:pt>
                <c:pt idx="3">
                  <c:v>18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6343760"/>
        <c:axId val="406344152"/>
      </c:areaChart>
      <c:catAx>
        <c:axId val="406343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6344152"/>
        <c:crosses val="autoZero"/>
        <c:auto val="1"/>
        <c:lblAlgn val="ctr"/>
        <c:lblOffset val="100"/>
        <c:noMultiLvlLbl val="0"/>
      </c:catAx>
      <c:valAx>
        <c:axId val="406344152"/>
        <c:scaling>
          <c:orientation val="minMax"/>
          <c:max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634376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0B30D"/>
            </a:solidFill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Processdata</c:v>
                </c:pt>
                <c:pt idx="1">
                  <c:v>Ålder och operationsfrekvens</c:v>
                </c:pt>
                <c:pt idx="2">
                  <c:v>Mortalitet vanligaste</c:v>
                </c:pt>
                <c:pt idx="3">
                  <c:v>WHO checklista</c:v>
                </c:pt>
                <c:pt idx="4">
                  <c:v>Höftfraktur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213</c:v>
                </c:pt>
                <c:pt idx="1">
                  <c:v>140</c:v>
                </c:pt>
                <c:pt idx="2">
                  <c:v>127</c:v>
                </c:pt>
                <c:pt idx="3">
                  <c:v>95</c:v>
                </c:pt>
                <c:pt idx="4">
                  <c:v>88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7609792"/>
        <c:axId val="407610184"/>
      </c:barChart>
      <c:catAx>
        <c:axId val="4076097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407610184"/>
        <c:crosses val="autoZero"/>
        <c:auto val="1"/>
        <c:lblAlgn val="ctr"/>
        <c:lblOffset val="100"/>
        <c:noMultiLvlLbl val="0"/>
      </c:catAx>
      <c:valAx>
        <c:axId val="407610184"/>
        <c:scaling>
          <c:orientation val="minMax"/>
        </c:scaling>
        <c:delete val="1"/>
        <c:axPos val="t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407609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14039-C2DF-B24B-9A0F-F902003E7B74}" type="datetimeFigureOut">
              <a:rPr lang="sv-SE" smtClean="0"/>
              <a:t>2016-03-20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6625C-320D-2142-B038-2EEE8437C1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5432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ADAE2-0043-4191-A803-7A9C57C7D9ED}" type="datetimeFigureOut">
              <a:rPr lang="en-IN" smtClean="0"/>
              <a:t>20-03-2016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DF319-6A60-4E44-97E8-607B5119A5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271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DF319-6A60-4E44-97E8-607B5119A53C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879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DF319-6A60-4E44-97E8-607B5119A53C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904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DF319-6A60-4E44-97E8-607B5119A53C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8791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DF319-6A60-4E44-97E8-607B5119A53C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013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– Sven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UCR_PPT-SV-Sta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3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87724-E0C4-4BAD-B2EF-C3A10585403E}" type="datetimeFigureOut">
              <a:rPr lang="sv-SE" smtClean="0"/>
              <a:t>2016-03-20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8A5D6E-D372-4A08-B544-13F1842E54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CA4E8B-B97D-4326-AF3E-D50DAE3AF24B}" type="datetimeFigureOut">
              <a:rPr lang="sv-SE" smtClean="0"/>
              <a:t>2016-03-20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2361C3-6295-4078-B332-F5A00A81D0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7256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973E-9646-4F3F-8A25-54C93385E07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2016-03-20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9899-304C-41D9-97CA-A089015008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1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973E-9646-4F3F-8A25-54C93385E07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2016-03-20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9899-304C-41D9-97CA-A089015008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61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973E-9646-4F3F-8A25-54C93385E07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2016-03-20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9899-304C-41D9-97CA-A089015008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81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973E-9646-4F3F-8A25-54C93385E07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2016-03-20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9899-304C-41D9-97CA-A089015008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14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973E-9646-4F3F-8A25-54C93385E07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2016-03-20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9899-304C-41D9-97CA-A089015008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35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973E-9646-4F3F-8A25-54C93385E07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2016-03-20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9899-304C-41D9-97CA-A089015008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84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973E-9646-4F3F-8A25-54C93385E07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2016-03-20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9899-304C-41D9-97CA-A089015008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10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973E-9646-4F3F-8A25-54C93385E07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2016-03-20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9899-304C-41D9-97CA-A089015008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2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– Engel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UCR_PPT-Eng-Sta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1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973E-9646-4F3F-8A25-54C93385E07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2016-03-20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9899-304C-41D9-97CA-A089015008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51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973E-9646-4F3F-8A25-54C93385E07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2016-03-20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9899-304C-41D9-97CA-A089015008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58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973E-9646-4F3F-8A25-54C93385E07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2016-03-20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9899-304C-41D9-97CA-A089015008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75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slide with bulletpoints – H1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466727"/>
            <a:ext cx="7217812" cy="855662"/>
          </a:xfrm>
        </p:spPr>
        <p:txBody>
          <a:bodyPr/>
          <a:lstStyle/>
          <a:p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H1 Rubrik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1495424"/>
            <a:ext cx="7214616" cy="3950208"/>
          </a:xfrm>
        </p:spPr>
        <p:txBody>
          <a:bodyPr/>
          <a:lstStyle>
            <a:lvl2pPr>
              <a:spcBef>
                <a:spcPts val="1400"/>
              </a:spcBef>
              <a:spcAft>
                <a:spcPts val="600"/>
              </a:spcAft>
              <a:buSzPct val="80000"/>
              <a:defRPr baseline="0"/>
            </a:lvl2pPr>
            <a:lvl3pPr>
              <a:spcBef>
                <a:spcPts val="1400"/>
              </a:spcBef>
              <a:spcAft>
                <a:spcPts val="400"/>
              </a:spcAft>
              <a:defRPr/>
            </a:lvl3pPr>
            <a:lvl4pPr>
              <a:spcBef>
                <a:spcPts val="1400"/>
              </a:spcBef>
              <a:spcAft>
                <a:spcPts val="300"/>
              </a:spcAft>
              <a:defRPr/>
            </a:lvl4pPr>
            <a:lvl5pPr>
              <a:spcBef>
                <a:spcPts val="1400"/>
              </a:spcBef>
              <a:spcAft>
                <a:spcPts val="300"/>
              </a:spcAft>
              <a:buSzPct val="8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6418" y="6001912"/>
            <a:ext cx="1304657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8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36" userDrawn="1">
          <p15:clr>
            <a:srgbClr val="FBAE40"/>
          </p15:clr>
        </p15:guide>
        <p15:guide id="2" pos="600" userDrawn="1">
          <p15:clr>
            <a:srgbClr val="FBAE40"/>
          </p15:clr>
        </p15:guide>
        <p15:guide id="3" pos="5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 med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466727"/>
            <a:ext cx="7217812" cy="85566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H1 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Rubrik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presentation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1495424"/>
            <a:ext cx="7214616" cy="3950208"/>
          </a:xfrm>
        </p:spPr>
        <p:txBody>
          <a:bodyPr/>
          <a:lstStyle>
            <a:lvl1pPr>
              <a:defRPr baseline="0"/>
            </a:lvl1pPr>
            <a:lvl2pPr>
              <a:spcBef>
                <a:spcPts val="1400"/>
              </a:spcBef>
              <a:spcAft>
                <a:spcPts val="600"/>
              </a:spcAft>
              <a:buSzPct val="80000"/>
              <a:defRPr/>
            </a:lvl2pPr>
            <a:lvl3pPr>
              <a:spcBef>
                <a:spcPts val="1400"/>
              </a:spcBef>
              <a:spcAft>
                <a:spcPts val="400"/>
              </a:spcAft>
              <a:defRPr/>
            </a:lvl3pPr>
            <a:lvl4pPr>
              <a:spcBef>
                <a:spcPts val="1400"/>
              </a:spcBef>
              <a:spcAft>
                <a:spcPts val="300"/>
              </a:spcAft>
              <a:defRPr baseline="0"/>
            </a:lvl4pPr>
            <a:lvl5pPr>
              <a:spcBef>
                <a:spcPts val="1400"/>
              </a:spcBef>
              <a:spcAft>
                <a:spcPts val="300"/>
              </a:spcAft>
              <a:buSzPct val="80000"/>
              <a:defRPr/>
            </a:lvl5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ändra</a:t>
            </a:r>
            <a:endParaRPr lang="en-US" dirty="0" smtClean="0"/>
          </a:p>
          <a:p>
            <a:pPr lvl="1"/>
            <a:r>
              <a:rPr lang="en-US" dirty="0" err="1" smtClean="0"/>
              <a:t>Andra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2"/>
            <a:r>
              <a:rPr lang="en-US" dirty="0" err="1" smtClean="0"/>
              <a:t>Tredje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3"/>
            <a:r>
              <a:rPr lang="en-US" dirty="0" err="1" smtClean="0"/>
              <a:t>Fjärde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4"/>
            <a:r>
              <a:rPr lang="en-US" dirty="0" err="1" smtClean="0"/>
              <a:t>Femte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55879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36" userDrawn="1">
          <p15:clr>
            <a:srgbClr val="FBAE40"/>
          </p15:clr>
        </p15:guide>
        <p15:guide id="2" pos="600" userDrawn="1">
          <p15:clr>
            <a:srgbClr val="FBAE40"/>
          </p15:clr>
        </p15:guide>
        <p15:guide id="3" pos="5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 med 3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466727"/>
            <a:ext cx="7217812" cy="855662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H1 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Rubrik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med 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exempeltext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9264" y="1499616"/>
            <a:ext cx="7214616" cy="39502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None/>
              <a:defRPr sz="2400" b="1" i="1">
                <a:solidFill>
                  <a:srgbClr val="3994AE"/>
                </a:solidFill>
              </a:defRPr>
            </a:lvl2pPr>
            <a:lvl3pPr marL="228600" indent="-228600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"/>
              <a:defRPr sz="2400">
                <a:solidFill>
                  <a:schemeClr val="tx1"/>
                </a:solidFill>
              </a:defRPr>
            </a:lvl3pPr>
            <a:lvl4pPr marL="457200" indent="-228600">
              <a:lnSpc>
                <a:spcPct val="100000"/>
              </a:lnSpc>
              <a:spcBef>
                <a:spcPts val="1400"/>
              </a:spcBef>
              <a:buSzPct val="80000"/>
              <a:buFont typeface="Calibri" panose="020F0502020204030204" pitchFamily="34" charset="0"/>
              <a:buChar char="○"/>
              <a:defRPr sz="2400">
                <a:solidFill>
                  <a:schemeClr val="tx1"/>
                </a:solidFill>
              </a:defRPr>
            </a:lvl4pPr>
            <a:lvl5pPr marL="801688" indent="-265176">
              <a:lnSpc>
                <a:spcPct val="100000"/>
              </a:lnSpc>
              <a:spcBef>
                <a:spcPts val="14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H2 </a:t>
            </a:r>
            <a:r>
              <a:rPr lang="en-US" dirty="0" err="1" smtClean="0"/>
              <a:t>Rubrik</a:t>
            </a:r>
            <a:r>
              <a:rPr lang="en-US" dirty="0" smtClean="0"/>
              <a:t> med </a:t>
            </a:r>
            <a:r>
              <a:rPr lang="en-US" dirty="0" err="1" smtClean="0"/>
              <a:t>exempeltext</a:t>
            </a:r>
            <a:endParaRPr lang="en-US" dirty="0" smtClean="0"/>
          </a:p>
          <a:p>
            <a:pPr lvl="1"/>
            <a:r>
              <a:rPr lang="en-US" dirty="0" smtClean="0"/>
              <a:t>H3 Rubrik med exempeltext</a:t>
            </a:r>
          </a:p>
          <a:p>
            <a:pPr lvl="2"/>
            <a:r>
              <a:rPr lang="en-US" dirty="0" err="1" smtClean="0"/>
              <a:t>Punktlista</a:t>
            </a:r>
            <a:r>
              <a:rPr lang="en-US" dirty="0" smtClean="0"/>
              <a:t> med </a:t>
            </a:r>
            <a:r>
              <a:rPr lang="en-US" dirty="0" err="1" smtClean="0"/>
              <a:t>exempeltext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ligger under en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flera</a:t>
            </a:r>
            <a:r>
              <a:rPr lang="en-US" dirty="0" smtClean="0"/>
              <a:t> </a:t>
            </a:r>
            <a:r>
              <a:rPr lang="en-US" dirty="0" err="1" smtClean="0"/>
              <a:t>rubrik</a:t>
            </a:r>
            <a:endParaRPr lang="en-US" dirty="0" smtClean="0"/>
          </a:p>
          <a:p>
            <a:pPr lvl="3"/>
            <a:r>
              <a:rPr lang="en-US" dirty="0" err="1" smtClean="0"/>
              <a:t>Punktlista</a:t>
            </a:r>
            <a:r>
              <a:rPr lang="en-US" dirty="0" smtClean="0"/>
              <a:t> nivå </a:t>
            </a:r>
            <a:r>
              <a:rPr lang="en-US" dirty="0" err="1" smtClean="0"/>
              <a:t>två</a:t>
            </a:r>
            <a:endParaRPr lang="en-US" dirty="0" smtClean="0"/>
          </a:p>
          <a:p>
            <a:pPr lvl="4"/>
            <a:r>
              <a:rPr lang="en-US" dirty="0" smtClean="0"/>
              <a:t>Punktlista nivå </a:t>
            </a:r>
            <a:r>
              <a:rPr lang="en-US" dirty="0" err="1" smtClean="0"/>
              <a:t>tre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32546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600">
          <p15:clr>
            <a:srgbClr val="FBAE40"/>
          </p15:clr>
        </p15:guide>
        <p15:guide id="3" pos="5160">
          <p15:clr>
            <a:srgbClr val="FBAE40"/>
          </p15:clr>
        </p15:guide>
        <p15:guide id="4" orient="horz" pos="400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slide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466727"/>
            <a:ext cx="7217812" cy="85566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H1 </a:t>
            </a:r>
            <a:r>
              <a:rPr lang="en-US" dirty="0" err="1" smtClean="0"/>
              <a:t>Rubrik</a:t>
            </a:r>
            <a:r>
              <a:rPr lang="en-US" dirty="0" smtClean="0"/>
              <a:t> med </a:t>
            </a:r>
            <a:r>
              <a:rPr lang="en-US" dirty="0" err="1" smtClean="0"/>
              <a:t>exempeltext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952500" y="2048691"/>
            <a:ext cx="7237413" cy="3751218"/>
          </a:xfrm>
          <a:prstGeom prst="rect">
            <a:avLst/>
          </a:prstGeom>
        </p:spPr>
        <p:txBody>
          <a:bodyPr bIns="1005840" anchor="ctr"/>
          <a:lstStyle>
            <a:lvl1pPr marL="0" indent="0" algn="ctr">
              <a:buNone/>
              <a:defRPr sz="3400" b="0">
                <a:solidFill>
                  <a:srgbClr val="6D6E71"/>
                </a:solidFill>
                <a:latin typeface="+mn-lt"/>
              </a:defRPr>
            </a:lvl1pPr>
          </a:lstStyle>
          <a:p>
            <a:r>
              <a:rPr lang="en-IN" dirty="0" smtClean="0"/>
              <a:t>[Plats </a:t>
            </a:r>
            <a:r>
              <a:rPr lang="en-IN" dirty="0" err="1" smtClean="0"/>
              <a:t>för</a:t>
            </a:r>
            <a:r>
              <a:rPr lang="en-IN" dirty="0" smtClean="0"/>
              <a:t> </a:t>
            </a:r>
            <a:r>
              <a:rPr lang="en-IN" dirty="0" err="1" smtClean="0"/>
              <a:t>bild</a:t>
            </a:r>
            <a:r>
              <a:rPr lang="en-IN" dirty="0" smtClean="0"/>
              <a:t>]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81308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600">
          <p15:clr>
            <a:srgbClr val="FBAE40"/>
          </p15:clr>
        </p15:guide>
        <p15:guide id="3" pos="5160">
          <p15:clr>
            <a:srgbClr val="FBAE40"/>
          </p15:clr>
        </p15:guide>
        <p15:guide id="4" orient="horz" pos="400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sektion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6312" y="3454400"/>
            <a:ext cx="4823555" cy="3982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500" b="0">
                <a:solidFill>
                  <a:srgbClr val="808285"/>
                </a:solidFill>
              </a:defRPr>
            </a:lvl1pPr>
          </a:lstStyle>
          <a:p>
            <a:pPr lvl="0"/>
            <a:r>
              <a:rPr lang="en-US" dirty="0" err="1" smtClean="0"/>
              <a:t>Underrubrik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5995" y="2976750"/>
            <a:ext cx="4823914" cy="477462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Mellansektion</a:t>
            </a:r>
            <a:r>
              <a:rPr lang="en-US" dirty="0" smtClean="0"/>
              <a:t>, </a:t>
            </a:r>
            <a:r>
              <a:rPr lang="en-US" dirty="0" err="1" smtClean="0"/>
              <a:t>rubrik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47191" r="50360"/>
          <a:stretch/>
        </p:blipFill>
        <p:spPr>
          <a:xfrm>
            <a:off x="4834519" y="0"/>
            <a:ext cx="4309481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9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med endas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H1 Rubrik med exempeltext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23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lide med enda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779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slide med 3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466727"/>
            <a:ext cx="7217812" cy="855662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H1 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Rubrik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med 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exempeltext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9264" y="1499616"/>
            <a:ext cx="7214616" cy="39502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None/>
              <a:defRPr sz="2400" b="1" i="1">
                <a:solidFill>
                  <a:srgbClr val="3994AE"/>
                </a:solidFill>
              </a:defRPr>
            </a:lvl2pPr>
            <a:lvl3pPr marL="228600" indent="-228600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"/>
              <a:defRPr sz="2400">
                <a:solidFill>
                  <a:schemeClr val="tx1"/>
                </a:solidFill>
              </a:defRPr>
            </a:lvl3pPr>
            <a:lvl4pPr marL="457200" indent="-228600">
              <a:lnSpc>
                <a:spcPct val="100000"/>
              </a:lnSpc>
              <a:spcBef>
                <a:spcPts val="1400"/>
              </a:spcBef>
              <a:buSzPct val="80000"/>
              <a:buFont typeface="Calibri" panose="020F0502020204030204" pitchFamily="34" charset="0"/>
              <a:buChar char="○"/>
              <a:defRPr sz="2400">
                <a:solidFill>
                  <a:schemeClr val="tx1"/>
                </a:solidFill>
              </a:defRPr>
            </a:lvl4pPr>
            <a:lvl5pPr marL="801688" indent="-265176">
              <a:lnSpc>
                <a:spcPct val="100000"/>
              </a:lnSpc>
              <a:spcBef>
                <a:spcPts val="14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H2 </a:t>
            </a:r>
            <a:r>
              <a:rPr lang="en-US" dirty="0" err="1" smtClean="0"/>
              <a:t>Rubrik</a:t>
            </a:r>
            <a:r>
              <a:rPr lang="en-US" dirty="0" smtClean="0"/>
              <a:t> med </a:t>
            </a:r>
            <a:r>
              <a:rPr lang="en-US" dirty="0" err="1" smtClean="0"/>
              <a:t>exempeltext</a:t>
            </a:r>
            <a:endParaRPr lang="en-US" dirty="0" smtClean="0"/>
          </a:p>
          <a:p>
            <a:pPr lvl="1"/>
            <a:r>
              <a:rPr lang="en-US" dirty="0" smtClean="0"/>
              <a:t>H3 Rubrik med exempeltext</a:t>
            </a:r>
          </a:p>
          <a:p>
            <a:pPr lvl="2"/>
            <a:r>
              <a:rPr lang="en-US" dirty="0" err="1" smtClean="0"/>
              <a:t>Punktlista</a:t>
            </a:r>
            <a:r>
              <a:rPr lang="en-US" dirty="0" smtClean="0"/>
              <a:t> med </a:t>
            </a:r>
            <a:r>
              <a:rPr lang="en-US" dirty="0" err="1" smtClean="0"/>
              <a:t>exempeltext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ligger under en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flera</a:t>
            </a:r>
            <a:r>
              <a:rPr lang="en-US" dirty="0" smtClean="0"/>
              <a:t> </a:t>
            </a:r>
            <a:r>
              <a:rPr lang="en-US" dirty="0" err="1" smtClean="0"/>
              <a:t>rubrik</a:t>
            </a:r>
            <a:endParaRPr lang="en-US" dirty="0" smtClean="0"/>
          </a:p>
          <a:p>
            <a:pPr lvl="3"/>
            <a:r>
              <a:rPr lang="en-US" dirty="0" err="1" smtClean="0"/>
              <a:t>Punktlista</a:t>
            </a:r>
            <a:r>
              <a:rPr lang="en-US" dirty="0" smtClean="0"/>
              <a:t> nivå </a:t>
            </a:r>
            <a:r>
              <a:rPr lang="en-US" dirty="0" err="1" smtClean="0"/>
              <a:t>två</a:t>
            </a:r>
            <a:endParaRPr lang="en-US" dirty="0" smtClean="0"/>
          </a:p>
          <a:p>
            <a:pPr lvl="4"/>
            <a:r>
              <a:rPr lang="en-US" dirty="0" smtClean="0"/>
              <a:t>Punktlista nivå </a:t>
            </a:r>
            <a:r>
              <a:rPr lang="en-US" dirty="0" err="1" smtClean="0"/>
              <a:t>tre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71523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600">
          <p15:clr>
            <a:srgbClr val="FBAE40"/>
          </p15:clr>
        </p15:guide>
        <p15:guide id="3" pos="5160">
          <p15:clr>
            <a:srgbClr val="FBAE40"/>
          </p15:clr>
        </p15:guide>
        <p15:guide id="4" orient="horz" pos="400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466727"/>
            <a:ext cx="7217812" cy="8556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H1 </a:t>
            </a:r>
            <a:r>
              <a:rPr lang="en-US" dirty="0" err="1" smtClean="0"/>
              <a:t>Rubrik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presentation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71550" y="1495424"/>
            <a:ext cx="7214616" cy="3950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IN" dirty="0" smtClean="0"/>
              <a:t>Punktlista nivå ett</a:t>
            </a:r>
          </a:p>
          <a:p>
            <a:pPr lvl="1"/>
            <a:r>
              <a:rPr lang="en-US" dirty="0" err="1" smtClean="0"/>
              <a:t>Punktlista</a:t>
            </a:r>
            <a:r>
              <a:rPr lang="en-US" dirty="0" smtClean="0"/>
              <a:t> </a:t>
            </a:r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två</a:t>
            </a:r>
            <a:endParaRPr lang="en-US" dirty="0" smtClean="0"/>
          </a:p>
          <a:p>
            <a:pPr lvl="2"/>
            <a:r>
              <a:rPr lang="en-US" dirty="0" err="1" smtClean="0"/>
              <a:t>Punktlista</a:t>
            </a:r>
            <a:r>
              <a:rPr lang="en-US" dirty="0" smtClean="0"/>
              <a:t> </a:t>
            </a:r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endParaRPr lang="en-US" dirty="0" smtClean="0"/>
          </a:p>
          <a:p>
            <a:pPr lvl="3"/>
            <a:r>
              <a:rPr lang="pt-BR" dirty="0" err="1" smtClean="0"/>
              <a:t>Punktlista</a:t>
            </a:r>
            <a:r>
              <a:rPr lang="pt-BR" dirty="0" smtClean="0"/>
              <a:t> </a:t>
            </a:r>
            <a:r>
              <a:rPr lang="pt-BR" dirty="0" err="1" smtClean="0"/>
              <a:t>nivå</a:t>
            </a:r>
            <a:r>
              <a:rPr lang="pt-BR" dirty="0" smtClean="0"/>
              <a:t> </a:t>
            </a:r>
            <a:r>
              <a:rPr lang="pt-BR" dirty="0" err="1" smtClean="0"/>
              <a:t>fyra</a:t>
            </a:r>
            <a:endParaRPr lang="pt-BR" dirty="0" smtClean="0"/>
          </a:p>
          <a:p>
            <a:pPr lvl="4"/>
            <a:r>
              <a:rPr lang="en-US" dirty="0" err="1" smtClean="0"/>
              <a:t>Punktlista</a:t>
            </a:r>
            <a:r>
              <a:rPr lang="en-US" dirty="0" smtClean="0"/>
              <a:t> </a:t>
            </a:r>
            <a:r>
              <a:rPr lang="en-US" dirty="0" err="1" smtClean="0"/>
              <a:t>nivå</a:t>
            </a:r>
            <a:r>
              <a:rPr lang="en-US" dirty="0" smtClean="0"/>
              <a:t> fem</a:t>
            </a:r>
          </a:p>
        </p:txBody>
      </p:sp>
      <p:pic>
        <p:nvPicPr>
          <p:cNvPr id="8" name="Bildobjekt 7" descr="Namnlöst-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95" y="6117939"/>
            <a:ext cx="126796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8" r:id="rId4"/>
    <p:sldLayoutId id="2147483671" r:id="rId5"/>
    <p:sldLayoutId id="2147483663" r:id="rId6"/>
    <p:sldLayoutId id="2147483666" r:id="rId7"/>
    <p:sldLayoutId id="2147483667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300" b="1" kern="1200" spc="0" baseline="0">
          <a:solidFill>
            <a:srgbClr val="62A60A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400"/>
        </a:spcBef>
        <a:buSzPct val="100000"/>
        <a:buFont typeface="Wingdings" panose="05000000000000000000" pitchFamily="2" charset="2"/>
        <a:buChar char="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SzPct val="80000"/>
        <a:buFont typeface="Calibri" panose="020F0502020204030204" pitchFamily="34" charset="0"/>
        <a:buChar char="○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1400"/>
        </a:spcBef>
        <a:spcAft>
          <a:spcPts val="400"/>
        </a:spcAft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3038" algn="l" defTabSz="914400" rtl="0" eaLnBrk="1" latinLnBrk="0" hangingPunct="1">
        <a:lnSpc>
          <a:spcPct val="100000"/>
        </a:lnSpc>
        <a:spcBef>
          <a:spcPts val="1400"/>
        </a:spcBef>
        <a:spcAft>
          <a:spcPts val="300"/>
        </a:spcAft>
        <a:buFont typeface="Wingdings" panose="05000000000000000000" pitchFamily="2" charset="2"/>
        <a:buChar char="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174625" algn="l" defTabSz="914400" rtl="0" eaLnBrk="1" latinLnBrk="0" hangingPunct="1">
        <a:lnSpc>
          <a:spcPct val="100000"/>
        </a:lnSpc>
        <a:spcBef>
          <a:spcPts val="1400"/>
        </a:spcBef>
        <a:spcAft>
          <a:spcPts val="300"/>
        </a:spcAft>
        <a:buSzPct val="80000"/>
        <a:buFont typeface="Calibri" panose="020F0502020204030204" pitchFamily="34" charset="0"/>
        <a:buChar char="○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 userDrawn="1">
          <p15:clr>
            <a:srgbClr val="F26B43"/>
          </p15:clr>
        </p15:guide>
        <p15:guide id="2" pos="600" userDrawn="1">
          <p15:clr>
            <a:srgbClr val="F26B43"/>
          </p15:clr>
        </p15:guide>
        <p15:guide id="3" pos="5160" userDrawn="1">
          <p15:clr>
            <a:srgbClr val="F26B43"/>
          </p15:clr>
        </p15:guide>
        <p15:guide id="4" orient="horz" pos="34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7973E-9646-4F3F-8A25-54C93385E07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2016-03-20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29899-304C-41D9-97CA-A089015008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96418" y="6001912"/>
            <a:ext cx="1304657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5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62A60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6000">
              <a:schemeClr val="accent1">
                <a:tint val="44500"/>
                <a:satMod val="16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SPOR är på god väg</a:t>
            </a:r>
            <a:endParaRPr lang="sv-SE" dirty="0"/>
          </a:p>
        </p:txBody>
      </p:sp>
      <p:pic>
        <p:nvPicPr>
          <p:cNvPr id="5" name="Picture 2" descr="C:\Users\linen883\AppData\Local\Microsoft\Windows\Temporary Internet Files\Content.IE5\8RT80PW1\Road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4"/>
          <a:stretch/>
        </p:blipFill>
        <p:spPr bwMode="auto">
          <a:xfrm flipH="1">
            <a:off x="298265" y="2152996"/>
            <a:ext cx="7483910" cy="477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Users\linen883\AppData\Local\Microsoft\Windows\Temporary Internet Files\Content.IE5\3SXMC2PL\large-stick-man-dancing-33.3-11603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57830" y="5223365"/>
            <a:ext cx="1289428" cy="157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514041" y="4052650"/>
            <a:ext cx="23936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 dirty="0" smtClean="0"/>
              <a:t>2014</a:t>
            </a:r>
            <a:br>
              <a:rPr lang="sv-SE" sz="2400" b="1" dirty="0" smtClean="0"/>
            </a:br>
            <a:r>
              <a:rPr lang="sv-SE" sz="2000" b="1" dirty="0" smtClean="0"/>
              <a:t>”Anslutningsåret”</a:t>
            </a:r>
          </a:p>
          <a:p>
            <a:pPr algn="ctr"/>
            <a:r>
              <a:rPr lang="sv-SE" sz="2000" dirty="0" smtClean="0"/>
              <a:t>Första rapporterna</a:t>
            </a:r>
          </a:p>
          <a:p>
            <a:pPr algn="ctr"/>
            <a:r>
              <a:rPr lang="sv-SE" sz="2000" dirty="0" smtClean="0"/>
              <a:t>årsrapport</a:t>
            </a:r>
            <a:endParaRPr lang="sv-SE" sz="2000" dirty="0"/>
          </a:p>
        </p:txBody>
      </p:sp>
      <p:sp>
        <p:nvSpPr>
          <p:cNvPr id="6" name="textruta 5"/>
          <p:cNvSpPr txBox="1"/>
          <p:nvPr/>
        </p:nvSpPr>
        <p:spPr>
          <a:xfrm>
            <a:off x="7239063" y="3349995"/>
            <a:ext cx="19797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2015       </a:t>
            </a:r>
          </a:p>
          <a:p>
            <a:pPr algn="ctr"/>
            <a:r>
              <a:rPr lang="sv-SE" sz="2000" b="1" dirty="0" smtClean="0"/>
              <a:t>”Datakvalitets-</a:t>
            </a:r>
            <a:br>
              <a:rPr lang="sv-SE" sz="2000" b="1" dirty="0" smtClean="0"/>
            </a:br>
            <a:r>
              <a:rPr lang="sv-SE" sz="2000" b="1" dirty="0" smtClean="0"/>
              <a:t>året”</a:t>
            </a:r>
          </a:p>
          <a:p>
            <a:pPr algn="ctr"/>
            <a:r>
              <a:rPr lang="sv-SE" sz="2000" dirty="0" smtClean="0"/>
              <a:t>      SPOR 2.0 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81497" y="5625916"/>
            <a:ext cx="13388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/>
              <a:t>2013</a:t>
            </a:r>
            <a:endParaRPr lang="sv-SE" sz="2000" dirty="0"/>
          </a:p>
          <a:p>
            <a:r>
              <a:rPr lang="sv-SE" sz="2000" dirty="0" smtClean="0"/>
              <a:t>SPOR 1.0</a:t>
            </a:r>
            <a:endParaRPr lang="sv-SE" sz="2400" dirty="0" smtClean="0"/>
          </a:p>
        </p:txBody>
      </p:sp>
      <p:sp>
        <p:nvSpPr>
          <p:cNvPr id="30" name="textruta 5"/>
          <p:cNvSpPr txBox="1"/>
          <p:nvPr/>
        </p:nvSpPr>
        <p:spPr>
          <a:xfrm>
            <a:off x="2317936" y="2355730"/>
            <a:ext cx="17091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 dirty="0" smtClean="0"/>
              <a:t>2016</a:t>
            </a:r>
          </a:p>
          <a:p>
            <a:pPr algn="ctr"/>
            <a:r>
              <a:rPr lang="sv-SE" sz="2000" b="1" dirty="0" smtClean="0"/>
              <a:t>”Utdataåret”</a:t>
            </a:r>
            <a:br>
              <a:rPr lang="sv-SE" sz="2000" b="1" dirty="0" smtClean="0"/>
            </a:br>
            <a:r>
              <a:rPr lang="sv-SE" sz="2000" dirty="0" smtClean="0"/>
              <a:t>SPOR 3.0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4710502" y="1188723"/>
            <a:ext cx="2060952" cy="1213658"/>
          </a:xfrm>
          <a:prstGeom prst="cloudCallout">
            <a:avLst>
              <a:gd name="adj1" fmla="val -4667"/>
              <a:gd name="adj2" fmla="val -32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dirty="0" smtClean="0"/>
              <a:t>Mål-</a:t>
            </a:r>
            <a:br>
              <a:rPr lang="sv-SE" dirty="0" smtClean="0"/>
            </a:br>
            <a:r>
              <a:rPr lang="sv-SE" dirty="0" smtClean="0"/>
              <a:t>tavla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80" y="1386756"/>
            <a:ext cx="683116" cy="68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ruta 5"/>
          <p:cNvSpPr txBox="1"/>
          <p:nvPr/>
        </p:nvSpPr>
        <p:spPr>
          <a:xfrm>
            <a:off x="6696637" y="961830"/>
            <a:ext cx="1963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 smtClean="0"/>
              <a:t>Förbättra verksamheter</a:t>
            </a:r>
          </a:p>
          <a:p>
            <a:pPr algn="ctr"/>
            <a:r>
              <a:rPr lang="sv-SE" sz="2000" dirty="0" smtClean="0"/>
              <a:t>+</a:t>
            </a:r>
            <a:endParaRPr lang="sv-SE" sz="2000" dirty="0"/>
          </a:p>
          <a:p>
            <a:pPr algn="ctr"/>
            <a:r>
              <a:rPr lang="sv-SE" sz="2000" dirty="0" smtClean="0"/>
              <a:t>Vetenskaplig </a:t>
            </a:r>
          </a:p>
          <a:p>
            <a:pPr algn="ctr"/>
            <a:r>
              <a:rPr lang="sv-SE" sz="2000" dirty="0" smtClean="0"/>
              <a:t>forskning</a:t>
            </a:r>
          </a:p>
        </p:txBody>
      </p:sp>
    </p:spTree>
    <p:extLst>
      <p:ext uri="{BB962C8B-B14F-4D97-AF65-F5344CB8AC3E}">
        <p14:creationId xmlns:p14="http://schemas.microsoft.com/office/powerpoint/2010/main" val="34931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30" grpId="0"/>
      <p:bldP spid="10" grpId="0" animBg="1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82" y="4032351"/>
            <a:ext cx="4237798" cy="280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76" y="1255753"/>
            <a:ext cx="3626166" cy="138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62182" y="5055084"/>
            <a:ext cx="474452" cy="15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1550" y="466727"/>
            <a:ext cx="8056072" cy="855662"/>
          </a:xfrm>
        </p:spPr>
        <p:txBody>
          <a:bodyPr/>
          <a:lstStyle/>
          <a:p>
            <a:r>
              <a:rPr lang="sv-SE" sz="2800" dirty="0" smtClean="0"/>
              <a:t>Postoperativa avvikelser och komplikationer</a:t>
            </a:r>
            <a:endParaRPr lang="sv-SE"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57188" indent="-357188"/>
            <a:r>
              <a:rPr lang="sv-SE" sz="2400" b="0" dirty="0"/>
              <a:t>3</a:t>
            </a:r>
            <a:r>
              <a:rPr lang="sv-SE" sz="2400" b="0" dirty="0" smtClean="0"/>
              <a:t>. Andel operationer med</a:t>
            </a:r>
            <a:br>
              <a:rPr lang="sv-SE" sz="2400" b="0" dirty="0" smtClean="0"/>
            </a:br>
            <a:r>
              <a:rPr lang="sv-SE" sz="2400" b="0" dirty="0" smtClean="0"/>
              <a:t>avvikelse/komplikation</a:t>
            </a:r>
          </a:p>
          <a:p>
            <a:r>
              <a:rPr lang="sv-SE" sz="2400" b="0" dirty="0" smtClean="0"/>
              <a:t/>
            </a:r>
            <a:br>
              <a:rPr lang="sv-SE" sz="2400" b="0" dirty="0" smtClean="0"/>
            </a:br>
            <a:endParaRPr lang="sv-SE" sz="2400" b="0" dirty="0"/>
          </a:p>
          <a:p>
            <a:pPr marL="357188" indent="-357188"/>
            <a:r>
              <a:rPr lang="sv-SE" sz="2400" b="0" dirty="0"/>
              <a:t>4</a:t>
            </a:r>
            <a:r>
              <a:rPr lang="sv-SE" sz="2400" b="0" dirty="0" smtClean="0"/>
              <a:t>. Antal avvikelser/</a:t>
            </a:r>
            <a:br>
              <a:rPr lang="sv-SE" sz="2400" b="0" dirty="0" smtClean="0"/>
            </a:br>
            <a:r>
              <a:rPr lang="sv-SE" sz="2400" b="0" dirty="0" smtClean="0"/>
              <a:t>komplikationer</a:t>
            </a:r>
          </a:p>
          <a:p>
            <a:r>
              <a:rPr lang="sv-SE" sz="2400" b="0" dirty="0" smtClean="0"/>
              <a:t/>
            </a:r>
            <a:br>
              <a:rPr lang="sv-SE" sz="2400" b="0" dirty="0" smtClean="0"/>
            </a:br>
            <a:endParaRPr lang="sv-SE" sz="2400" b="0" dirty="0"/>
          </a:p>
          <a:p>
            <a:r>
              <a:rPr lang="sv-SE" sz="2400" b="0" dirty="0"/>
              <a:t>5</a:t>
            </a:r>
            <a:r>
              <a:rPr lang="sv-SE" sz="2400" b="0" dirty="0" smtClean="0"/>
              <a:t>. Andel per kategori</a:t>
            </a:r>
            <a:endParaRPr lang="sv-SE" sz="2400" b="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5" y="2623862"/>
            <a:ext cx="3911400" cy="147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23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3315">
            <a:off x="508388" y="3446519"/>
            <a:ext cx="1748308" cy="174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62182" y="5055084"/>
            <a:ext cx="474452" cy="15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Sena strykningar		</a:t>
            </a:r>
            <a:endParaRPr lang="sv-S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69263" y="1499616"/>
            <a:ext cx="7468155" cy="3950208"/>
          </a:xfrm>
        </p:spPr>
        <p:txBody>
          <a:bodyPr/>
          <a:lstStyle/>
          <a:p>
            <a:r>
              <a:rPr lang="sv-SE" b="0" dirty="0"/>
              <a:t>Strykning efter 17:00 </a:t>
            </a:r>
            <a:r>
              <a:rPr lang="sv-SE" b="0" dirty="0" smtClean="0"/>
              <a:t/>
            </a:r>
            <a:br>
              <a:rPr lang="sv-SE" b="0" dirty="0" smtClean="0"/>
            </a:br>
            <a:r>
              <a:rPr lang="sv-SE" b="0" dirty="0" smtClean="0"/>
              <a:t>dagen innan planerad </a:t>
            </a:r>
            <a:r>
              <a:rPr lang="sv-SE" b="0" dirty="0"/>
              <a:t>operation </a:t>
            </a:r>
            <a:r>
              <a:rPr lang="sv-SE" b="0" dirty="0" smtClean="0"/>
              <a:t/>
            </a:r>
            <a:br>
              <a:rPr lang="sv-SE" b="0" dirty="0" smtClean="0"/>
            </a:br>
            <a:r>
              <a:rPr lang="sv-SE" b="0" dirty="0" smtClean="0"/>
              <a:t>räknas </a:t>
            </a:r>
            <a:r>
              <a:rPr lang="sv-SE" b="0" dirty="0"/>
              <a:t>som sen strykning. </a:t>
            </a:r>
            <a:endParaRPr lang="sv-SE" b="0" dirty="0" smtClean="0"/>
          </a:p>
          <a:p>
            <a:endParaRPr lang="sv-SE" b="0" dirty="0" smtClean="0"/>
          </a:p>
          <a:p>
            <a:pPr marL="1520825" indent="-1520825"/>
            <a:endParaRPr lang="sv-SE" b="0" dirty="0" smtClean="0"/>
          </a:p>
          <a:p>
            <a:pPr marL="1520825" indent="-1520825"/>
            <a:r>
              <a:rPr lang="sv-SE" b="0" dirty="0"/>
              <a:t>	</a:t>
            </a:r>
            <a:r>
              <a:rPr lang="sv-SE" b="0" dirty="0" smtClean="0"/>
              <a:t>Vi behöver planerad tid för att avgöra om operationen är sent struken. </a:t>
            </a:r>
          </a:p>
          <a:p>
            <a:pPr marL="1520825" indent="-1520825"/>
            <a:r>
              <a:rPr lang="sv-SE" b="0" dirty="0"/>
              <a:t>	</a:t>
            </a:r>
            <a:r>
              <a:rPr lang="sv-SE" b="0" dirty="0" smtClean="0"/>
              <a:t> - datum </a:t>
            </a:r>
            <a:r>
              <a:rPr lang="sv-SE" b="0" dirty="0"/>
              <a:t>för planerad </a:t>
            </a:r>
            <a:r>
              <a:rPr lang="sv-SE" b="0" dirty="0" smtClean="0"/>
              <a:t>operationstid </a:t>
            </a:r>
          </a:p>
          <a:p>
            <a:pPr marL="1520825" indent="-1520825"/>
            <a:r>
              <a:rPr lang="sv-SE" b="0" dirty="0"/>
              <a:t>	</a:t>
            </a:r>
            <a:r>
              <a:rPr lang="sv-SE" b="0" dirty="0" smtClean="0"/>
              <a:t>(- datum </a:t>
            </a:r>
            <a:r>
              <a:rPr lang="sv-SE" b="0" dirty="0"/>
              <a:t>för planerad </a:t>
            </a:r>
            <a:r>
              <a:rPr lang="sv-SE" b="0" dirty="0" smtClean="0"/>
              <a:t>patienttid) 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124" name="Picture 4" descr="C:\Users\linen883\AppData\Local\Microsoft\Windows\Temporary Internet Files\Content.IE5\XJU18NLB\16760-illustration-of-a-clock-pv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977" y="706587"/>
            <a:ext cx="2148819" cy="214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>
            <a:endCxn id="10" idx="0"/>
          </p:cNvCxnSpPr>
          <p:nvPr/>
        </p:nvCxnSpPr>
        <p:spPr>
          <a:xfrm>
            <a:off x="7479386" y="1780996"/>
            <a:ext cx="276616" cy="450294"/>
          </a:xfrm>
          <a:prstGeom prst="straightConnector1">
            <a:avLst/>
          </a:prstGeom>
          <a:ln w="57150"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Multiply 18"/>
          <p:cNvSpPr/>
          <p:nvPr/>
        </p:nvSpPr>
        <p:spPr>
          <a:xfrm rot="20493315">
            <a:off x="920857" y="4377555"/>
            <a:ext cx="182636" cy="19258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479386" y="953193"/>
            <a:ext cx="0" cy="827803"/>
          </a:xfrm>
          <a:prstGeom prst="straightConnector1">
            <a:avLst/>
          </a:prstGeom>
          <a:ln w="57150"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Circular Arrow 9"/>
          <p:cNvSpPr/>
          <p:nvPr/>
        </p:nvSpPr>
        <p:spPr>
          <a:xfrm rot="19456701">
            <a:off x="6712569" y="1039013"/>
            <a:ext cx="1489909" cy="146343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566503"/>
              <a:gd name="adj5" fmla="val 12500"/>
            </a:avLst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39582" y="3084019"/>
            <a:ext cx="6991003" cy="972589"/>
          </a:xfrm>
          <a:prstGeom prst="ellipse">
            <a:avLst/>
          </a:prstGeom>
          <a:solidFill>
            <a:srgbClr val="FEF5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Planeringsdata</a:t>
            </a:r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600" dirty="0" smtClean="0"/>
              <a:t>Skicka in planerad tid</a:t>
            </a:r>
          </a:p>
          <a:p>
            <a:endParaRPr lang="sv-SE" sz="2600" dirty="0"/>
          </a:p>
          <a:p>
            <a:r>
              <a:rPr lang="sv-SE" sz="2600" dirty="0" smtClean="0"/>
              <a:t>Skicka in alla planeringar </a:t>
            </a:r>
            <a:endParaRPr lang="sv-SE" sz="2600" dirty="0"/>
          </a:p>
          <a:p>
            <a:pPr lvl="1"/>
            <a:r>
              <a:rPr lang="sv-SE" sz="2400" dirty="0" smtClean="0"/>
              <a:t>En genomförd operation kan inte enbart </a:t>
            </a:r>
            <a:br>
              <a:rPr lang="sv-SE" sz="2400" dirty="0" smtClean="0"/>
            </a:br>
            <a:r>
              <a:rPr lang="sv-SE" sz="2400" dirty="0" smtClean="0"/>
              <a:t>ha strukna planeringar.</a:t>
            </a:r>
          </a:p>
          <a:p>
            <a:pPr lvl="1"/>
            <a:r>
              <a:rPr lang="sv-SE" sz="2600" dirty="0" smtClean="0"/>
              <a:t>I dagsläget finns rapporten Sena strykningar, </a:t>
            </a:r>
            <a:br>
              <a:rPr lang="sv-SE" sz="2600" dirty="0" smtClean="0"/>
            </a:br>
            <a:r>
              <a:rPr lang="sv-SE" sz="2600" dirty="0" smtClean="0"/>
              <a:t>visar befintligt data…kan vara felaktigt…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600" dirty="0" smtClean="0"/>
              <a:t>Behov av ny regel</a:t>
            </a:r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144781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801" y="17825"/>
            <a:ext cx="7673686" cy="855662"/>
          </a:xfrm>
        </p:spPr>
        <p:txBody>
          <a:bodyPr>
            <a:normAutofit/>
          </a:bodyPr>
          <a:lstStyle/>
          <a:p>
            <a:r>
              <a:rPr lang="sv-SE" dirty="0" smtClean="0"/>
              <a:t>Inskickat data vid strykning </a:t>
            </a:r>
            <a:endParaRPr lang="sv-S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90776"/>
              </p:ext>
            </p:extLst>
          </p:nvPr>
        </p:nvGraphicFramePr>
        <p:xfrm>
          <a:off x="346247" y="1020656"/>
          <a:ext cx="8548370" cy="57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835"/>
                <a:gridCol w="3060628"/>
                <a:gridCol w="3051907"/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Mer än</a:t>
                      </a:r>
                      <a:r>
                        <a:rPr lang="sv-SE" baseline="0" dirty="0" smtClean="0"/>
                        <a:t> en rad </a:t>
                      </a:r>
                      <a:r>
                        <a:rPr lang="sv-SE" dirty="0" smtClean="0"/>
                        <a:t>planering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Planerad </a:t>
                      </a:r>
                      <a:r>
                        <a:rPr lang="sv-SE" dirty="0" err="1" smtClean="0"/>
                        <a:t>optid</a:t>
                      </a:r>
                      <a:r>
                        <a:rPr lang="sv-SE" dirty="0" smtClean="0"/>
                        <a:t>/</a:t>
                      </a:r>
                      <a:r>
                        <a:rPr lang="sv-SE" baseline="0" dirty="0" smtClean="0"/>
                        <a:t>patienttid</a:t>
                      </a:r>
                      <a:endParaRPr lang="sv-SE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Dalarna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rgbClr val="00B050"/>
                          </a:solidFill>
                        </a:rPr>
                        <a:t>Ja </a:t>
                      </a:r>
                      <a:endParaRPr lang="sv-SE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Gävleborg (inget</a:t>
                      </a:r>
                      <a:r>
                        <a:rPr lang="sv-SE" sz="1600" baseline="0" dirty="0" smtClean="0"/>
                        <a:t> 2016)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rgbClr val="C00000"/>
                          </a:solidFill>
                        </a:rPr>
                        <a:t>Nej</a:t>
                      </a:r>
                      <a:endParaRPr lang="sv-SE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600" b="1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Halland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Kalmar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Kronoberg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rgbClr val="C00000"/>
                          </a:solidFill>
                        </a:rPr>
                        <a:t>Nej</a:t>
                      </a:r>
                      <a:endParaRPr lang="sv-SE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600" b="1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Skåne (test)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chemeClr val="bg2"/>
                          </a:solidFill>
                        </a:rPr>
                        <a:t>Ja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rgbClr val="C00000"/>
                          </a:solidFill>
                        </a:rPr>
                        <a:t>Nej</a:t>
                      </a:r>
                      <a:endParaRPr lang="sv-SE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Stockholm- DS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rgbClr val="C00000"/>
                          </a:solidFill>
                        </a:rPr>
                        <a:t>Nej</a:t>
                      </a:r>
                      <a:endParaRPr lang="sv-SE" sz="1600" b="1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Stockholm-</a:t>
                      </a:r>
                      <a:r>
                        <a:rPr lang="sv-SE" sz="1600" baseline="0" dirty="0" smtClean="0"/>
                        <a:t> KS (test)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rgbClr val="C00000"/>
                          </a:solidFill>
                        </a:rPr>
                        <a:t>Nej</a:t>
                      </a:r>
                      <a:endParaRPr lang="sv-SE" sz="1600" b="1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Stockholm-</a:t>
                      </a:r>
                      <a:r>
                        <a:rPr lang="sv-SE" sz="1600" baseline="0" dirty="0" smtClean="0"/>
                        <a:t> Södertälje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sz="1600" b="1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Sörmland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Värmland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rgbClr val="00B050"/>
                          </a:solidFill>
                        </a:rPr>
                        <a:t>Ja </a:t>
                      </a:r>
                      <a:endParaRPr lang="sv-SE" sz="1600" b="1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Västmanland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Västra</a:t>
                      </a:r>
                      <a:r>
                        <a:rPr lang="sv-SE" sz="1600" baseline="0" dirty="0" smtClean="0"/>
                        <a:t> Götaland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 Sahlgrenska (test)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Nej</a:t>
                      </a:r>
                      <a:endParaRPr lang="sv-SE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600" b="1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600" b="0" dirty="0" smtClean="0"/>
                        <a:t>Västerbotten (test)</a:t>
                      </a:r>
                      <a:endParaRPr lang="sv-S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0" dirty="0" smtClean="0"/>
                        <a:t>Inget</a:t>
                      </a:r>
                      <a:r>
                        <a:rPr lang="sv-SE" sz="1600" b="0" baseline="0" dirty="0" smtClean="0"/>
                        <a:t> data</a:t>
                      </a:r>
                      <a:endParaRPr lang="sv-S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0" dirty="0" smtClean="0"/>
                        <a:t>Inget data</a:t>
                      </a:r>
                      <a:endParaRPr lang="sv-SE" sz="1600" b="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Östergötland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rgbClr val="C00000"/>
                          </a:solidFill>
                        </a:rPr>
                        <a:t>Nej</a:t>
                      </a:r>
                      <a:endParaRPr lang="sv-SE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6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25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1596044" y="4035837"/>
            <a:ext cx="6716684" cy="2439780"/>
          </a:xfrm>
          <a:prstGeom prst="foldedCorner">
            <a:avLst/>
          </a:prstGeom>
          <a:solidFill>
            <a:srgbClr val="FDDD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Lapp till er </a:t>
            </a:r>
            <a:r>
              <a:rPr lang="sv-SE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IT-tekniker</a:t>
            </a:r>
            <a:r>
              <a:rPr lang="sv-SE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/ </a:t>
            </a:r>
            <a:r>
              <a:rPr lang="sv-SE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avdelning</a:t>
            </a:r>
            <a:br>
              <a:rPr lang="sv-SE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sv-SE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sv-SE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v-SE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Skicka </a:t>
            </a:r>
            <a:r>
              <a:rPr lang="sv-SE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in alla </a:t>
            </a:r>
            <a:r>
              <a:rPr lang="sv-SE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planeringar</a:t>
            </a:r>
            <a:r>
              <a:rPr lang="sv-SE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sv-SE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inte </a:t>
            </a:r>
            <a:r>
              <a:rPr lang="sv-SE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bara </a:t>
            </a:r>
            <a:r>
              <a:rPr lang="sv-SE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senaste</a:t>
            </a:r>
          </a:p>
          <a:p>
            <a:pPr marL="285750" indent="-285750">
              <a:buFont typeface="Arial" charset="0"/>
              <a:buChar char="•"/>
            </a:pPr>
            <a:r>
              <a:rPr lang="sv-SE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Om operationen är struken (och ej avförd) så skall det finnas lika många planeringar som strykningar+1.</a:t>
            </a:r>
          </a:p>
          <a:p>
            <a:pPr marL="285750" indent="-285750">
              <a:buFont typeface="Arial" charset="0"/>
              <a:buChar char="•"/>
            </a:pPr>
            <a:r>
              <a:rPr lang="sv-SE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 strykning skall läggas på den strukna planeringen</a:t>
            </a:r>
            <a:endParaRPr lang="sv-SE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Skicka in planerad </a:t>
            </a:r>
            <a:r>
              <a:rPr lang="sv-SE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tid (operations/patienttid start). </a:t>
            </a:r>
            <a:endParaRPr lang="sv-SE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löser vi detta?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1549" y="1495425"/>
            <a:ext cx="7640435" cy="212061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sv-SE" sz="2200" dirty="0"/>
              <a:t>Om ni har rött i första </a:t>
            </a:r>
            <a:r>
              <a:rPr lang="sv-SE" sz="2200" dirty="0" smtClean="0"/>
              <a:t>kolumnen </a:t>
            </a:r>
            <a:br>
              <a:rPr lang="sv-SE" sz="2200" dirty="0" smtClean="0"/>
            </a:br>
            <a:r>
              <a:rPr lang="sv-SE" sz="2200" dirty="0" smtClean="0"/>
              <a:t>så </a:t>
            </a:r>
            <a:r>
              <a:rPr lang="sv-SE" sz="2200" dirty="0"/>
              <a:t>kan ni inte lita på strykningsrapporterna. </a:t>
            </a:r>
          </a:p>
          <a:p>
            <a:pPr marL="342900" indent="-342900">
              <a:buAutoNum type="arabicPeriod"/>
            </a:pPr>
            <a:r>
              <a:rPr lang="sv-SE" sz="2200" dirty="0" smtClean="0"/>
              <a:t>Har </a:t>
            </a:r>
            <a:r>
              <a:rPr lang="sv-SE" sz="2200" dirty="0"/>
              <a:t>ni rött i någon kolumn, </a:t>
            </a:r>
            <a:r>
              <a:rPr lang="sv-SE" sz="2200" dirty="0" smtClean="0"/>
              <a:t/>
            </a:r>
            <a:br>
              <a:rPr lang="sv-SE" sz="2200" dirty="0" smtClean="0"/>
            </a:br>
            <a:r>
              <a:rPr lang="sv-SE" sz="2200" dirty="0" smtClean="0"/>
              <a:t>kontakta </a:t>
            </a:r>
            <a:r>
              <a:rPr lang="sv-SE" sz="2200" dirty="0"/>
              <a:t>UCR för ytterligare information om vad som är fel. </a:t>
            </a:r>
          </a:p>
          <a:p>
            <a:pPr marL="342900" indent="-342900">
              <a:buAutoNum type="arabicPeriod"/>
            </a:pPr>
            <a:r>
              <a:rPr lang="sv-SE" sz="2200" dirty="0"/>
              <a:t>Om ni har svarat ja på 1 eller 2- </a:t>
            </a:r>
            <a:r>
              <a:rPr lang="sv-SE" sz="2200" dirty="0" smtClean="0"/>
              <a:t>kontakta </a:t>
            </a:r>
            <a:r>
              <a:rPr lang="sv-SE" sz="2200" dirty="0"/>
              <a:t>er </a:t>
            </a:r>
            <a:r>
              <a:rPr lang="sv-SE" sz="2200" dirty="0" smtClean="0"/>
              <a:t>IT-avdelning</a:t>
            </a:r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338316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2182" y="5055084"/>
            <a:ext cx="474452" cy="15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Sena strykningar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69264" y="1499616"/>
            <a:ext cx="3353354" cy="3950208"/>
          </a:xfrm>
        </p:spPr>
        <p:txBody>
          <a:bodyPr/>
          <a:lstStyle/>
          <a:p>
            <a:r>
              <a:rPr lang="sv-SE" sz="2400" b="0" dirty="0" smtClean="0"/>
              <a:t>1. Finns planerat datum</a:t>
            </a:r>
          </a:p>
          <a:p>
            <a:endParaRPr lang="sv-SE" sz="2400" b="0" dirty="0"/>
          </a:p>
          <a:p>
            <a:endParaRPr lang="sv-SE" sz="2400" b="0" dirty="0" smtClean="0"/>
          </a:p>
          <a:p>
            <a:endParaRPr lang="sv-SE" sz="2400" b="0" dirty="0" smtClean="0"/>
          </a:p>
          <a:p>
            <a:r>
              <a:rPr lang="sv-SE" sz="2400" b="0" dirty="0" smtClean="0"/>
              <a:t>2. Andel sent strukna</a:t>
            </a:r>
          </a:p>
          <a:p>
            <a:endParaRPr lang="sv-SE" sz="2400" b="0" dirty="0" smtClean="0"/>
          </a:p>
          <a:p>
            <a:endParaRPr lang="sv-SE" sz="2400" b="0" dirty="0"/>
          </a:p>
          <a:p>
            <a:endParaRPr lang="sv-SE" sz="2400" b="0" dirty="0"/>
          </a:p>
          <a:p>
            <a:pPr marL="357188" indent="-357188"/>
            <a:r>
              <a:rPr lang="sv-SE" sz="2400" b="0" dirty="0" smtClean="0"/>
              <a:t>3. Antal gånger de blivit sent strukna</a:t>
            </a:r>
          </a:p>
          <a:p>
            <a:endParaRPr lang="sv-SE" sz="2400" b="0" dirty="0" smtClean="0"/>
          </a:p>
          <a:p>
            <a:endParaRPr lang="sv-SE" sz="2400" b="0" dirty="0"/>
          </a:p>
          <a:p>
            <a:endParaRPr lang="sv-SE" sz="2400" b="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63" y="2518757"/>
            <a:ext cx="4192714" cy="158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458" y="4312594"/>
            <a:ext cx="3843008" cy="186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51" y="908849"/>
            <a:ext cx="3645218" cy="168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20214642">
            <a:off x="258073" y="454876"/>
            <a:ext cx="162256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2400" dirty="0" smtClean="0"/>
              <a:t>Ny rapport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93973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2182" y="5055084"/>
            <a:ext cx="474452" cy="15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Sena strykningar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69264" y="1499616"/>
            <a:ext cx="3353354" cy="3950208"/>
          </a:xfrm>
        </p:spPr>
        <p:txBody>
          <a:bodyPr/>
          <a:lstStyle/>
          <a:p>
            <a:pPr marL="357188" indent="-357188"/>
            <a:r>
              <a:rPr lang="sv-SE" sz="2400" b="0" dirty="0" smtClean="0"/>
              <a:t>4. Andel avförda från väntelistan</a:t>
            </a:r>
          </a:p>
          <a:p>
            <a:endParaRPr lang="sv-SE" sz="2400" b="0" dirty="0" smtClean="0"/>
          </a:p>
          <a:p>
            <a:endParaRPr lang="sv-SE" sz="2400" b="0" dirty="0"/>
          </a:p>
          <a:p>
            <a:r>
              <a:rPr lang="sv-SE" sz="2400" b="0" dirty="0" smtClean="0"/>
              <a:t>5. Andel per kategori</a:t>
            </a:r>
          </a:p>
          <a:p>
            <a:endParaRPr lang="sv-SE" sz="2400" b="0" dirty="0" smtClean="0"/>
          </a:p>
          <a:p>
            <a:endParaRPr lang="sv-SE" sz="2400" b="0" dirty="0"/>
          </a:p>
          <a:p>
            <a:endParaRPr lang="sv-SE" sz="2400" b="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92" y="1004946"/>
            <a:ext cx="3540696" cy="172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06" y="2692301"/>
            <a:ext cx="5096990" cy="33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69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22" y="1096703"/>
            <a:ext cx="4195718" cy="196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264" y="2942735"/>
            <a:ext cx="3831173" cy="177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11" y="4643155"/>
            <a:ext cx="4081034" cy="191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      Gårdagens utfall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Operationsstart</a:t>
            </a:r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Operationstid och slut</a:t>
            </a:r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Bytestid</a:t>
            </a:r>
            <a:endParaRPr lang="sv-SE" dirty="0"/>
          </a:p>
        </p:txBody>
      </p:sp>
      <p:pic>
        <p:nvPicPr>
          <p:cNvPr id="7170" name="Picture 2" descr="C:\Users\linen883\AppData\Local\Microsoft\Windows\Temporary Internet Files\Content.IE5\XJU18NLB\under_construction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4593"/>
            <a:ext cx="1995055" cy="19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96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Rapporter på sjukhusnivå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Stora vårdgivare </a:t>
            </a:r>
          </a:p>
          <a:p>
            <a:pPr lvl="1">
              <a:spcBef>
                <a:spcPts val="600"/>
              </a:spcBef>
            </a:pPr>
            <a:r>
              <a:rPr lang="sv-SE" dirty="0" smtClean="0"/>
              <a:t>Västra Götaland </a:t>
            </a:r>
          </a:p>
          <a:p>
            <a:pPr lvl="1">
              <a:spcBef>
                <a:spcPts val="600"/>
              </a:spcBef>
            </a:pPr>
            <a:r>
              <a:rPr lang="sv-SE" dirty="0" smtClean="0"/>
              <a:t>Stockholm</a:t>
            </a:r>
          </a:p>
          <a:p>
            <a:pPr lvl="1">
              <a:spcBef>
                <a:spcPts val="600"/>
              </a:spcBef>
            </a:pPr>
            <a:r>
              <a:rPr lang="sv-SE" dirty="0" smtClean="0"/>
              <a:t>Skåne</a:t>
            </a:r>
          </a:p>
          <a:p>
            <a:pPr marL="0" indent="0">
              <a:buNone/>
            </a:pPr>
            <a:r>
              <a:rPr lang="sv-SE" dirty="0" smtClean="0"/>
              <a:t>	kan inte få ut data per sjukhus</a:t>
            </a:r>
            <a:endParaRPr lang="sv-S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50343" r="14000" b="19918"/>
          <a:stretch/>
        </p:blipFill>
        <p:spPr bwMode="auto">
          <a:xfrm>
            <a:off x="476523" y="4018204"/>
            <a:ext cx="11756935" cy="246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8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1662" y="3397738"/>
            <a:ext cx="167545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2400" dirty="0" smtClean="0"/>
              <a:t>Vårdgivare</a:t>
            </a:r>
            <a:endParaRPr lang="sv-SE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3397738"/>
            <a:ext cx="1709122" cy="461665"/>
          </a:xfrm>
          <a:prstGeom prst="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2400" dirty="0" smtClean="0"/>
              <a:t>Förvaltning</a:t>
            </a:r>
            <a:endParaRPr lang="sv-SE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69126" y="3397738"/>
            <a:ext cx="1281120" cy="46166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2400" dirty="0" smtClean="0"/>
              <a:t>Sjukhus</a:t>
            </a:r>
            <a:endParaRPr lang="sv-SE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03614" y="3397738"/>
            <a:ext cx="2462534" cy="461665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2400" dirty="0" smtClean="0"/>
              <a:t>Operationsenhet</a:t>
            </a:r>
            <a:endParaRPr lang="sv-S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8656" y="1481702"/>
            <a:ext cx="167545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2400" dirty="0" smtClean="0"/>
              <a:t>Vårdgivare</a:t>
            </a:r>
            <a:endParaRPr lang="sv-SE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46462" y="1481702"/>
            <a:ext cx="1281120" cy="46166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2400" dirty="0" smtClean="0"/>
              <a:t>Sjukhus</a:t>
            </a:r>
            <a:endParaRPr lang="sv-SE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370712" y="1481702"/>
            <a:ext cx="2462534" cy="461665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2400" dirty="0" smtClean="0"/>
              <a:t>Operationsenhet</a:t>
            </a:r>
            <a:endParaRPr lang="sv-SE" sz="2400" dirty="0"/>
          </a:p>
        </p:txBody>
      </p:sp>
      <p:sp>
        <p:nvSpPr>
          <p:cNvPr id="2" name="Down Arrow 1"/>
          <p:cNvSpPr/>
          <p:nvPr/>
        </p:nvSpPr>
        <p:spPr>
          <a:xfrm>
            <a:off x="4171414" y="2154477"/>
            <a:ext cx="850175" cy="1014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711180"/>
              </p:ext>
            </p:extLst>
          </p:nvPr>
        </p:nvGraphicFramePr>
        <p:xfrm>
          <a:off x="343772" y="4263998"/>
          <a:ext cx="8649917" cy="1521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757"/>
                <a:gridCol w="1864017"/>
                <a:gridCol w="2075531"/>
                <a:gridCol w="3181612"/>
              </a:tblGrid>
              <a:tr h="424500">
                <a:tc>
                  <a:txBody>
                    <a:bodyPr/>
                    <a:lstStyle/>
                    <a:p>
                      <a:r>
                        <a:rPr lang="sv-SE" dirty="0" smtClean="0"/>
                        <a:t>Vårdgivare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Förvaltning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Sjukhus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Operationsenhet</a:t>
                      </a:r>
                    </a:p>
                  </a:txBody>
                  <a:tcPr/>
                </a:tc>
              </a:tr>
              <a:tr h="355155">
                <a:tc rowSpan="3">
                  <a:txBody>
                    <a:bodyPr/>
                    <a:lstStyle/>
                    <a:p>
                      <a:r>
                        <a:rPr lang="sv-SE" dirty="0" smtClean="0"/>
                        <a:t>Sörmland</a:t>
                      </a:r>
                      <a:endParaRPr lang="sv-SE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sv-SE" dirty="0" smtClean="0"/>
                        <a:t>Sörmland 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Kullbergska </a:t>
                      </a:r>
                      <a:r>
                        <a:rPr lang="sv-SE" dirty="0" err="1" smtClean="0"/>
                        <a:t>sjukh</a:t>
                      </a:r>
                      <a:r>
                        <a:rPr lang="sv-SE" dirty="0" smtClean="0"/>
                        <a:t>.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Operationsavdelning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Kullb</a:t>
                      </a:r>
                      <a:r>
                        <a:rPr lang="sv-SE" baseline="0" dirty="0" smtClean="0"/>
                        <a:t>.</a:t>
                      </a:r>
                      <a:endParaRPr lang="sv-SE" dirty="0"/>
                    </a:p>
                  </a:txBody>
                  <a:tcPr/>
                </a:tc>
              </a:tr>
              <a:tr h="355155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Mälarsjukhuset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Operationsavdelningen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dirty="0" smtClean="0"/>
                        <a:t>Mäl.</a:t>
                      </a:r>
                      <a:endParaRPr lang="sv-SE" dirty="0"/>
                    </a:p>
                  </a:txBody>
                  <a:tcPr/>
                </a:tc>
              </a:tr>
              <a:tr h="355155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Nyköpings lasarett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Operationsavdelningen </a:t>
                      </a:r>
                      <a:r>
                        <a:rPr lang="sv-SE" dirty="0" err="1" smtClean="0"/>
                        <a:t>Nyk</a:t>
                      </a:r>
                      <a:r>
                        <a:rPr lang="sv-SE" dirty="0" smtClean="0"/>
                        <a:t>.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Förvaltningsnivå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94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SPOR användarmöte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Stockholm 18 mars 2016</a:t>
            </a:r>
          </a:p>
          <a:p>
            <a:endParaRPr lang="sv-SE" dirty="0"/>
          </a:p>
          <a:p>
            <a:r>
              <a:rPr lang="sv-SE" sz="2000" dirty="0" smtClean="0"/>
              <a:t>Camilla Brodén</a:t>
            </a:r>
          </a:p>
          <a:p>
            <a:r>
              <a:rPr lang="sv-SE" sz="2000" dirty="0" smtClean="0"/>
              <a:t>Joel Damberg  </a:t>
            </a:r>
            <a:endParaRPr lang="sv-SE" sz="2000" dirty="0"/>
          </a:p>
          <a:p>
            <a:r>
              <a:rPr lang="sv-SE" sz="2000" dirty="0" smtClean="0"/>
              <a:t>Linda Engblom</a:t>
            </a:r>
          </a:p>
          <a:p>
            <a:r>
              <a:rPr lang="sv-SE" sz="2000" dirty="0" smtClean="0"/>
              <a:t>Christina Nilsson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9653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549" y="466727"/>
            <a:ext cx="7696461" cy="855662"/>
          </a:xfrm>
        </p:spPr>
        <p:txBody>
          <a:bodyPr/>
          <a:lstStyle/>
          <a:p>
            <a:r>
              <a:rPr lang="sv-SE" dirty="0" smtClean="0"/>
              <a:t>Förbättrar för stora vårdgivare</a:t>
            </a:r>
            <a:endParaRPr lang="sv-SE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57137"/>
              </p:ext>
            </p:extLst>
          </p:nvPr>
        </p:nvGraphicFramePr>
        <p:xfrm>
          <a:off x="264046" y="1721215"/>
          <a:ext cx="5886234" cy="4738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442"/>
                <a:gridCol w="1640909"/>
                <a:gridCol w="2830883"/>
              </a:tblGrid>
              <a:tr h="424500">
                <a:tc>
                  <a:txBody>
                    <a:bodyPr/>
                    <a:lstStyle/>
                    <a:p>
                      <a:r>
                        <a:rPr lang="sv-SE" dirty="0" smtClean="0"/>
                        <a:t>Vårdgivare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Sjukhus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Operationsenhet</a:t>
                      </a:r>
                    </a:p>
                  </a:txBody>
                  <a:tcPr/>
                </a:tc>
              </a:tr>
              <a:tr h="409594">
                <a:tc rowSpan="11">
                  <a:txBody>
                    <a:bodyPr/>
                    <a:lstStyle/>
                    <a:p>
                      <a:r>
                        <a:rPr lang="sv-SE" dirty="0" smtClean="0"/>
                        <a:t>Västra</a:t>
                      </a:r>
                      <a:r>
                        <a:rPr lang="sv-SE" baseline="0" dirty="0" smtClean="0"/>
                        <a:t> </a:t>
                      </a:r>
                      <a:br>
                        <a:rPr lang="sv-SE" baseline="0" dirty="0" smtClean="0"/>
                      </a:br>
                      <a:r>
                        <a:rPr lang="sv-SE" baseline="0" dirty="0" smtClean="0"/>
                        <a:t>Götalands-regionen</a:t>
                      </a:r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sv-SE" dirty="0" smtClean="0"/>
                        <a:t>NU-sjukvården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mtClean="0"/>
                        <a:t>Op. avd NÄL</a:t>
                      </a:r>
                      <a:endParaRPr lang="sv-SE" dirty="0"/>
                    </a:p>
                  </a:txBody>
                  <a:tcPr/>
                </a:tc>
              </a:tr>
              <a:tr h="355155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Op.avd</a:t>
                      </a:r>
                      <a:r>
                        <a:rPr lang="sv-SE" dirty="0" smtClean="0"/>
                        <a:t>.,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dirty="0" err="1" smtClean="0"/>
                        <a:t>Ögonop</a:t>
                      </a:r>
                      <a:r>
                        <a:rPr lang="sv-SE" dirty="0" smtClean="0"/>
                        <a:t>. </a:t>
                      </a:r>
                      <a:r>
                        <a:rPr lang="sv-SE" dirty="0" err="1" smtClean="0"/>
                        <a:t>Uddev</a:t>
                      </a:r>
                      <a:r>
                        <a:rPr lang="sv-SE" dirty="0" smtClean="0"/>
                        <a:t>.</a:t>
                      </a:r>
                    </a:p>
                  </a:txBody>
                  <a:tcPr/>
                </a:tc>
              </a:tr>
              <a:tr h="613007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sv-SE" dirty="0" smtClean="0"/>
                        <a:t>Sahlgrenska</a:t>
                      </a:r>
                      <a:r>
                        <a:rPr lang="sv-SE" baseline="0" dirty="0" smtClean="0"/>
                        <a:t> Universitets-sjukhuset</a:t>
                      </a:r>
                      <a:endParaRPr lang="sv-SE" dirty="0"/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Op</a:t>
                      </a:r>
                      <a:r>
                        <a:rPr lang="sv-SE" baseline="0" dirty="0" smtClean="0"/>
                        <a:t>. 1 -2 Barn</a:t>
                      </a:r>
                      <a:endParaRPr lang="sv-SE" dirty="0"/>
                    </a:p>
                  </a:txBody>
                  <a:tcPr/>
                </a:tc>
              </a:tr>
              <a:tr h="355155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Op.</a:t>
                      </a:r>
                      <a:r>
                        <a:rPr lang="sv-SE" baseline="0" dirty="0" smtClean="0"/>
                        <a:t> 1- 3, </a:t>
                      </a:r>
                      <a:r>
                        <a:rPr lang="sv-SE" baseline="0" dirty="0" err="1" smtClean="0"/>
                        <a:t>Endosk</a:t>
                      </a:r>
                      <a:r>
                        <a:rPr lang="sv-SE" baseline="0" dirty="0" smtClean="0"/>
                        <a:t>. </a:t>
                      </a:r>
                      <a:r>
                        <a:rPr lang="sv-SE" baseline="0" dirty="0" err="1" smtClean="0"/>
                        <a:t>Mölnd</a:t>
                      </a:r>
                      <a:r>
                        <a:rPr lang="sv-SE" baseline="0" dirty="0" smtClean="0"/>
                        <a:t>.</a:t>
                      </a:r>
                      <a:endParaRPr lang="sv-SE" dirty="0"/>
                    </a:p>
                  </a:txBody>
                  <a:tcPr/>
                </a:tc>
              </a:tr>
              <a:tr h="355155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Op.</a:t>
                      </a:r>
                      <a:r>
                        <a:rPr lang="sv-SE" baseline="0" dirty="0" smtClean="0"/>
                        <a:t> 1-6 </a:t>
                      </a:r>
                      <a:r>
                        <a:rPr lang="sv-SE" baseline="0" dirty="0" err="1" smtClean="0"/>
                        <a:t>Sahlgr</a:t>
                      </a:r>
                      <a:r>
                        <a:rPr lang="sv-SE" baseline="0" dirty="0" smtClean="0"/>
                        <a:t>.</a:t>
                      </a:r>
                      <a:endParaRPr lang="sv-SE" dirty="0"/>
                    </a:p>
                  </a:txBody>
                  <a:tcPr/>
                </a:tc>
              </a:tr>
              <a:tr h="355155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Op. 1-</a:t>
                      </a:r>
                      <a:r>
                        <a:rPr lang="sv-SE" baseline="0" dirty="0" smtClean="0"/>
                        <a:t> 2 Östra</a:t>
                      </a:r>
                      <a:endParaRPr lang="sv-SE" dirty="0"/>
                    </a:p>
                  </a:txBody>
                  <a:tcPr/>
                </a:tc>
              </a:tr>
              <a:tr h="355155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sv-SE" dirty="0" smtClean="0"/>
                        <a:t>Skaraborgs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dirty="0" smtClean="0"/>
                        <a:t>Sjukhus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Anestesi-Op. </a:t>
                      </a:r>
                      <a:r>
                        <a:rPr lang="sv-SE" dirty="0" err="1" smtClean="0"/>
                        <a:t>SkaS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Skö</a:t>
                      </a:r>
                      <a:endParaRPr lang="sv-SE" dirty="0"/>
                    </a:p>
                  </a:txBody>
                  <a:tcPr/>
                </a:tc>
              </a:tr>
              <a:tr h="355155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Anestesi-Op.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SkaS</a:t>
                      </a:r>
                      <a:r>
                        <a:rPr lang="sv-SE" baseline="0" dirty="0" smtClean="0"/>
                        <a:t> Lid</a:t>
                      </a:r>
                      <a:endParaRPr lang="sv-SE" dirty="0"/>
                    </a:p>
                  </a:txBody>
                  <a:tcPr/>
                </a:tc>
              </a:tr>
              <a:tr h="355155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Dagkir</a:t>
                      </a:r>
                      <a:r>
                        <a:rPr lang="sv-SE" dirty="0" smtClean="0"/>
                        <a:t>.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dirty="0" err="1" smtClean="0"/>
                        <a:t>centr</a:t>
                      </a:r>
                      <a:r>
                        <a:rPr lang="sv-SE" dirty="0" smtClean="0"/>
                        <a:t>. </a:t>
                      </a:r>
                      <a:r>
                        <a:rPr lang="sv-SE" baseline="0" dirty="0" err="1" smtClean="0"/>
                        <a:t>SkaS</a:t>
                      </a:r>
                      <a:r>
                        <a:rPr lang="sv-SE" baseline="0" dirty="0" smtClean="0"/>
                        <a:t> Falk</a:t>
                      </a:r>
                      <a:endParaRPr lang="sv-SE" dirty="0"/>
                    </a:p>
                  </a:txBody>
                  <a:tcPr/>
                </a:tc>
              </a:tr>
              <a:tr h="355155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sv-SE" dirty="0" smtClean="0"/>
                        <a:t>Södra Älvs-borgs sjukhus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Op. 1, Op. 2, Ögon</a:t>
                      </a:r>
                      <a:r>
                        <a:rPr lang="sv-SE" baseline="0" dirty="0" smtClean="0"/>
                        <a:t> Borås</a:t>
                      </a:r>
                      <a:endParaRPr lang="sv-SE" dirty="0"/>
                    </a:p>
                  </a:txBody>
                  <a:tcPr/>
                </a:tc>
              </a:tr>
              <a:tr h="355155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Op. avd. Skene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79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Får in sjukhus också</a:t>
            </a:r>
            <a:endParaRPr lang="sv-SE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269702"/>
              </p:ext>
            </p:extLst>
          </p:nvPr>
        </p:nvGraphicFramePr>
        <p:xfrm>
          <a:off x="264046" y="1721215"/>
          <a:ext cx="8729642" cy="476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442"/>
                <a:gridCol w="1640909"/>
                <a:gridCol w="2843408"/>
                <a:gridCol w="2830883"/>
              </a:tblGrid>
              <a:tr h="424500">
                <a:tc>
                  <a:txBody>
                    <a:bodyPr/>
                    <a:lstStyle/>
                    <a:p>
                      <a:r>
                        <a:rPr lang="sv-SE" dirty="0" smtClean="0"/>
                        <a:t>Vårdgivare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Förvaltning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Sjukhus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Operationsenhet</a:t>
                      </a:r>
                    </a:p>
                  </a:txBody>
                  <a:tcPr/>
                </a:tc>
              </a:tr>
              <a:tr h="409594">
                <a:tc rowSpan="11">
                  <a:txBody>
                    <a:bodyPr/>
                    <a:lstStyle/>
                    <a:p>
                      <a:r>
                        <a:rPr lang="sv-SE" dirty="0" smtClean="0"/>
                        <a:t>Västra</a:t>
                      </a:r>
                      <a:r>
                        <a:rPr lang="sv-SE" baseline="0" dirty="0" smtClean="0"/>
                        <a:t> </a:t>
                      </a:r>
                      <a:br>
                        <a:rPr lang="sv-SE" baseline="0" dirty="0" smtClean="0"/>
                      </a:br>
                      <a:r>
                        <a:rPr lang="sv-SE" baseline="0" dirty="0" smtClean="0"/>
                        <a:t>Götalands-regionen</a:t>
                      </a:r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sv-SE" dirty="0" smtClean="0"/>
                        <a:t>NU-sjukvården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Norra Älvsborgs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länssjh</a:t>
                      </a:r>
                      <a:r>
                        <a:rPr lang="sv-SE" baseline="0" dirty="0" smtClean="0"/>
                        <a:t>.</a:t>
                      </a:r>
                      <a:endParaRPr lang="sv-S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Op. </a:t>
                      </a:r>
                      <a:r>
                        <a:rPr lang="sv-SE" dirty="0" err="1" smtClean="0"/>
                        <a:t>avd</a:t>
                      </a:r>
                      <a:r>
                        <a:rPr lang="sv-SE" dirty="0" smtClean="0"/>
                        <a:t> NÄL</a:t>
                      </a:r>
                      <a:endParaRPr lang="sv-SE" dirty="0"/>
                    </a:p>
                  </a:txBody>
                  <a:tcPr/>
                </a:tc>
              </a:tr>
              <a:tr h="355155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Uddevalla sjukhus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Op.avd</a:t>
                      </a:r>
                      <a:r>
                        <a:rPr lang="sv-SE" dirty="0" smtClean="0"/>
                        <a:t>.,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dirty="0" err="1" smtClean="0"/>
                        <a:t>Ögonop</a:t>
                      </a:r>
                      <a:r>
                        <a:rPr lang="sv-SE" dirty="0" smtClean="0"/>
                        <a:t>. </a:t>
                      </a:r>
                      <a:r>
                        <a:rPr lang="sv-SE" dirty="0" err="1" smtClean="0"/>
                        <a:t>Uddev</a:t>
                      </a:r>
                      <a:r>
                        <a:rPr lang="sv-SE" dirty="0" smtClean="0"/>
                        <a:t>.</a:t>
                      </a:r>
                    </a:p>
                  </a:txBody>
                  <a:tcPr/>
                </a:tc>
              </a:tr>
              <a:tr h="613007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sv-SE" dirty="0" smtClean="0"/>
                        <a:t>Sahlgrenska</a:t>
                      </a:r>
                      <a:r>
                        <a:rPr lang="sv-SE" baseline="0" dirty="0" smtClean="0"/>
                        <a:t> Universitets-sjukhuset</a:t>
                      </a:r>
                      <a:endParaRPr lang="sv-SE" dirty="0"/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Drottning Silvias barn- och</a:t>
                      </a:r>
                      <a:r>
                        <a:rPr lang="sv-SE" baseline="0" dirty="0" smtClean="0"/>
                        <a:t> ungdomssjukhus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Op</a:t>
                      </a:r>
                      <a:r>
                        <a:rPr lang="sv-SE" baseline="0" dirty="0" smtClean="0"/>
                        <a:t>. 1 -2 Barn</a:t>
                      </a:r>
                      <a:endParaRPr lang="sv-SE" dirty="0"/>
                    </a:p>
                  </a:txBody>
                  <a:tcPr/>
                </a:tc>
              </a:tr>
              <a:tr h="355155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Mölndals sjukhus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Op.</a:t>
                      </a:r>
                      <a:r>
                        <a:rPr lang="sv-SE" baseline="0" dirty="0" smtClean="0"/>
                        <a:t> 1- 3, </a:t>
                      </a:r>
                      <a:r>
                        <a:rPr lang="sv-SE" baseline="0" dirty="0" err="1" smtClean="0"/>
                        <a:t>Endosk</a:t>
                      </a:r>
                      <a:r>
                        <a:rPr lang="sv-SE" baseline="0" dirty="0" smtClean="0"/>
                        <a:t>. </a:t>
                      </a:r>
                      <a:r>
                        <a:rPr lang="sv-SE" baseline="0" dirty="0" err="1" smtClean="0"/>
                        <a:t>Mölnd</a:t>
                      </a:r>
                      <a:r>
                        <a:rPr lang="sv-SE" baseline="0" dirty="0" smtClean="0"/>
                        <a:t>.</a:t>
                      </a:r>
                      <a:endParaRPr lang="sv-SE" dirty="0"/>
                    </a:p>
                  </a:txBody>
                  <a:tcPr/>
                </a:tc>
              </a:tr>
              <a:tr h="355155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Sahlgrenska sjukhuset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Op.</a:t>
                      </a:r>
                      <a:r>
                        <a:rPr lang="sv-SE" baseline="0" dirty="0" smtClean="0"/>
                        <a:t> 1-6 </a:t>
                      </a:r>
                      <a:r>
                        <a:rPr lang="sv-SE" baseline="0" dirty="0" err="1" smtClean="0"/>
                        <a:t>Sahlgr</a:t>
                      </a:r>
                      <a:r>
                        <a:rPr lang="sv-SE" baseline="0" dirty="0" smtClean="0"/>
                        <a:t>.</a:t>
                      </a:r>
                      <a:endParaRPr lang="sv-SE" dirty="0"/>
                    </a:p>
                  </a:txBody>
                  <a:tcPr/>
                </a:tc>
              </a:tr>
              <a:tr h="355155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Östra sjukhuset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Op. 1-</a:t>
                      </a:r>
                      <a:r>
                        <a:rPr lang="sv-SE" baseline="0" dirty="0" smtClean="0"/>
                        <a:t> 2 Östra</a:t>
                      </a:r>
                      <a:endParaRPr lang="sv-SE" dirty="0"/>
                    </a:p>
                  </a:txBody>
                  <a:tcPr/>
                </a:tc>
              </a:tr>
              <a:tr h="355155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sv-SE" dirty="0" smtClean="0"/>
                        <a:t>Skaraborgs</a:t>
                      </a:r>
                      <a:r>
                        <a:rPr lang="sv-SE" baseline="0" dirty="0" smtClean="0"/>
                        <a:t> S</a:t>
                      </a:r>
                      <a:r>
                        <a:rPr lang="sv-SE" dirty="0" smtClean="0"/>
                        <a:t>jukhus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SkaS</a:t>
                      </a:r>
                      <a:r>
                        <a:rPr lang="sv-SE" dirty="0" smtClean="0"/>
                        <a:t> Skövde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Anestesi-Op. </a:t>
                      </a:r>
                      <a:r>
                        <a:rPr lang="sv-SE" dirty="0" err="1" smtClean="0"/>
                        <a:t>SkaS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Skö</a:t>
                      </a:r>
                      <a:endParaRPr lang="sv-SE" dirty="0"/>
                    </a:p>
                  </a:txBody>
                  <a:tcPr/>
                </a:tc>
              </a:tr>
              <a:tr h="355155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SkaS</a:t>
                      </a:r>
                      <a:r>
                        <a:rPr lang="sv-SE" dirty="0" smtClean="0"/>
                        <a:t> Linköping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Anestesi-Op.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SkaS</a:t>
                      </a:r>
                      <a:r>
                        <a:rPr lang="sv-SE" baseline="0" dirty="0" smtClean="0"/>
                        <a:t> Lid</a:t>
                      </a:r>
                      <a:endParaRPr lang="sv-SE" dirty="0"/>
                    </a:p>
                  </a:txBody>
                  <a:tcPr/>
                </a:tc>
              </a:tr>
              <a:tr h="355155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SkaS</a:t>
                      </a:r>
                      <a:r>
                        <a:rPr lang="sv-SE" dirty="0" smtClean="0"/>
                        <a:t> Falköping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Dagkir</a:t>
                      </a:r>
                      <a:r>
                        <a:rPr lang="sv-SE" dirty="0" smtClean="0"/>
                        <a:t>.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dirty="0" err="1" smtClean="0"/>
                        <a:t>centr</a:t>
                      </a:r>
                      <a:r>
                        <a:rPr lang="sv-SE" dirty="0" smtClean="0"/>
                        <a:t>. </a:t>
                      </a:r>
                      <a:r>
                        <a:rPr lang="sv-SE" baseline="0" dirty="0" err="1" smtClean="0"/>
                        <a:t>SkaS</a:t>
                      </a:r>
                      <a:r>
                        <a:rPr lang="sv-SE" baseline="0" dirty="0" smtClean="0"/>
                        <a:t> Falk</a:t>
                      </a:r>
                      <a:endParaRPr lang="sv-SE" dirty="0"/>
                    </a:p>
                  </a:txBody>
                  <a:tcPr/>
                </a:tc>
              </a:tr>
              <a:tr h="355155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sv-SE" dirty="0" smtClean="0"/>
                        <a:t>Södra Älvs-borgs sjukhus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SÄS Borås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Op. 1, Op. 2, Ögon</a:t>
                      </a:r>
                      <a:r>
                        <a:rPr lang="sv-SE" baseline="0" dirty="0" smtClean="0"/>
                        <a:t> Borås</a:t>
                      </a:r>
                      <a:endParaRPr lang="sv-SE" dirty="0"/>
                    </a:p>
                  </a:txBody>
                  <a:tcPr/>
                </a:tc>
              </a:tr>
              <a:tr h="355155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SÄS Skene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Op. avd. Skene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0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8264" y="1772816"/>
            <a:ext cx="3690000" cy="41764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000" dirty="0" smtClean="0">
                <a:solidFill>
                  <a:prstClr val="black"/>
                </a:solidFill>
              </a:rPr>
              <a:t>   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smtClean="0">
                <a:solidFill>
                  <a:prstClr val="black"/>
                </a:solidFill>
              </a:rPr>
              <a:t>  </a:t>
            </a:r>
            <a:r>
              <a:rPr lang="sv-SE" sz="2000" b="1" dirty="0" smtClean="0">
                <a:solidFill>
                  <a:prstClr val="black"/>
                </a:solidFill>
              </a:rPr>
              <a:t>Vårdgivare</a:t>
            </a:r>
            <a:r>
              <a:rPr lang="sv-SE" sz="2000" dirty="0" smtClean="0">
                <a:solidFill>
                  <a:prstClr val="black"/>
                </a:solidFill>
              </a:rPr>
              <a:t>	</a:t>
            </a:r>
          </a:p>
          <a:p>
            <a:pPr algn="ctr"/>
            <a:endParaRPr lang="sv-SE" sz="2000" dirty="0">
              <a:solidFill>
                <a:prstClr val="black"/>
              </a:solidFill>
            </a:endParaRPr>
          </a:p>
          <a:p>
            <a:pPr algn="ctr"/>
            <a:r>
              <a:rPr lang="sv-SE" sz="2000" dirty="0" smtClean="0">
                <a:solidFill>
                  <a:prstClr val="black"/>
                </a:solidFill>
              </a:rPr>
              <a:t>		</a:t>
            </a:r>
          </a:p>
          <a:p>
            <a:pPr algn="ctr"/>
            <a:r>
              <a:rPr lang="sv-SE" sz="1100" dirty="0" smtClean="0">
                <a:solidFill>
                  <a:prstClr val="black"/>
                </a:solidFill>
              </a:rPr>
              <a:t/>
            </a:r>
            <a:br>
              <a:rPr lang="sv-SE" sz="1100" dirty="0" smtClean="0">
                <a:solidFill>
                  <a:prstClr val="black"/>
                </a:solidFill>
              </a:rPr>
            </a:br>
            <a:r>
              <a:rPr lang="sv-SE" sz="1100" dirty="0" smtClean="0">
                <a:solidFill>
                  <a:prstClr val="black"/>
                </a:solidFill>
              </a:rPr>
              <a:t/>
            </a:r>
            <a:br>
              <a:rPr lang="sv-SE" sz="1100" dirty="0" smtClean="0">
                <a:solidFill>
                  <a:prstClr val="black"/>
                </a:solidFill>
              </a:rPr>
            </a:br>
            <a:r>
              <a:rPr lang="sv-SE" sz="2000" dirty="0" smtClean="0">
                <a:solidFill>
                  <a:prstClr val="black"/>
                </a:solidFill>
              </a:rPr>
              <a:t> 		 </a:t>
            </a:r>
          </a:p>
          <a:p>
            <a:pPr algn="ctr"/>
            <a:r>
              <a:rPr lang="sv-SE" sz="2000" dirty="0" smtClean="0">
                <a:solidFill>
                  <a:prstClr val="black"/>
                </a:solidFill>
              </a:rPr>
              <a:t>  		</a:t>
            </a:r>
          </a:p>
          <a:p>
            <a:pPr algn="ctr"/>
            <a:endParaRPr lang="sv-SE" sz="2000" dirty="0">
              <a:solidFill>
                <a:prstClr val="black"/>
              </a:solidFill>
            </a:endParaRPr>
          </a:p>
          <a:p>
            <a:pPr algn="ctr"/>
            <a:endParaRPr lang="sv-SE" sz="2000" dirty="0" smtClean="0">
              <a:solidFill>
                <a:prstClr val="black"/>
              </a:solidFill>
            </a:endParaRPr>
          </a:p>
          <a:p>
            <a:pPr algn="ctr"/>
            <a:endParaRPr lang="sv-SE" sz="2000" dirty="0" smtClean="0">
              <a:solidFill>
                <a:prstClr val="black"/>
              </a:solidFill>
            </a:endParaRPr>
          </a:p>
          <a:p>
            <a:pPr algn="ctr"/>
            <a:endParaRPr lang="sv-SE" sz="2000" dirty="0">
              <a:solidFill>
                <a:prstClr val="black"/>
              </a:solidFill>
            </a:endParaRPr>
          </a:p>
          <a:p>
            <a:pPr algn="ctr"/>
            <a:endParaRPr lang="sv-SE" sz="2000" dirty="0" smtClean="0">
              <a:solidFill>
                <a:prstClr val="black"/>
              </a:solidFill>
            </a:endParaRPr>
          </a:p>
          <a:p>
            <a:pPr algn="ctr"/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Organisationsstruktur</a:t>
            </a:r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2782790" y="2594866"/>
            <a:ext cx="2523586" cy="321039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>
                <a:solidFill>
                  <a:prstClr val="white"/>
                </a:solidFill>
              </a:rPr>
              <a:t>Förvaltning</a:t>
            </a:r>
          </a:p>
          <a:p>
            <a:pPr algn="ctr"/>
            <a:endParaRPr lang="sv-SE" sz="2000" dirty="0">
              <a:solidFill>
                <a:prstClr val="white"/>
              </a:solidFill>
            </a:endParaRPr>
          </a:p>
          <a:p>
            <a:pPr algn="ctr"/>
            <a:r>
              <a:rPr lang="sv-SE" sz="2000" dirty="0" smtClean="0">
                <a:solidFill>
                  <a:prstClr val="white"/>
                </a:solidFill>
              </a:rPr>
              <a:t/>
            </a:r>
            <a:br>
              <a:rPr lang="sv-SE" sz="2000" dirty="0" smtClean="0">
                <a:solidFill>
                  <a:prstClr val="white"/>
                </a:solidFill>
              </a:rPr>
            </a:br>
            <a:endParaRPr lang="sv-SE" sz="2000" dirty="0">
              <a:solidFill>
                <a:prstClr val="white"/>
              </a:solidFill>
            </a:endParaRPr>
          </a:p>
          <a:p>
            <a:pPr algn="ctr"/>
            <a:endParaRPr lang="sv-SE" sz="2000" dirty="0" smtClean="0">
              <a:solidFill>
                <a:prstClr val="white"/>
              </a:solidFill>
            </a:endParaRPr>
          </a:p>
          <a:p>
            <a:pPr algn="ctr"/>
            <a:endParaRPr lang="sv-SE" sz="2000" dirty="0">
              <a:solidFill>
                <a:prstClr val="white"/>
              </a:solidFill>
            </a:endParaRPr>
          </a:p>
          <a:p>
            <a:pPr algn="ctr"/>
            <a:endParaRPr lang="sv-SE" sz="2000" dirty="0" smtClean="0">
              <a:solidFill>
                <a:prstClr val="white"/>
              </a:solidFill>
            </a:endParaRPr>
          </a:p>
          <a:p>
            <a:pPr algn="ctr"/>
            <a:endParaRPr lang="sv-SE" sz="2000" dirty="0">
              <a:solidFill>
                <a:prstClr val="white"/>
              </a:solidFill>
            </a:endParaRPr>
          </a:p>
          <a:p>
            <a:pPr algn="ctr"/>
            <a:endParaRPr lang="sv-SE" sz="2000" dirty="0">
              <a:solidFill>
                <a:prstClr val="white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62036" y="1813600"/>
            <a:ext cx="2180204" cy="576064"/>
          </a:xfrm>
          <a:prstGeom prst="wedgeEllipseCallout">
            <a:avLst>
              <a:gd name="adj1" fmla="val 84974"/>
              <a:gd name="adj2" fmla="val 13138"/>
            </a:avLst>
          </a:prstGeom>
          <a:solidFill>
            <a:srgbClr val="FFFF9F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prstClr val="black"/>
                </a:solidFill>
              </a:rPr>
              <a:t>Landsting/Region/</a:t>
            </a:r>
            <a:br>
              <a:rPr lang="sv-SE" sz="1400" dirty="0" smtClean="0">
                <a:solidFill>
                  <a:prstClr val="black"/>
                </a:solidFill>
              </a:rPr>
            </a:br>
            <a:r>
              <a:rPr lang="sv-SE" sz="1400" dirty="0" smtClean="0">
                <a:solidFill>
                  <a:prstClr val="black"/>
                </a:solidFill>
              </a:rPr>
              <a:t>Privat vårdgivare</a:t>
            </a:r>
            <a:endParaRPr lang="sv-SE" sz="14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8844" y="2594866"/>
            <a:ext cx="822656" cy="321039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2000" dirty="0" smtClean="0">
                <a:solidFill>
                  <a:prstClr val="black"/>
                </a:solidFill>
              </a:rPr>
              <a:t>Klinik</a:t>
            </a:r>
            <a:endParaRPr lang="sv-SE" sz="2000" dirty="0">
              <a:solidFill>
                <a:prstClr val="black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834728" y="2538616"/>
            <a:ext cx="2088232" cy="1942638"/>
          </a:xfrm>
          <a:prstGeom prst="wedgeEllipseCallout">
            <a:avLst>
              <a:gd name="adj1" fmla="val -82403"/>
              <a:gd name="adj2" fmla="val 4407"/>
            </a:avLst>
          </a:prstGeom>
          <a:solidFill>
            <a:srgbClr val="FFFF9F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 smtClean="0">
                <a:solidFill>
                  <a:prstClr val="black"/>
                </a:solidFill>
              </a:rPr>
              <a:t>Verksamhets-</a:t>
            </a:r>
            <a:br>
              <a:rPr lang="sv-SE" sz="1400" dirty="0" smtClean="0">
                <a:solidFill>
                  <a:prstClr val="black"/>
                </a:solidFill>
              </a:rPr>
            </a:br>
            <a:r>
              <a:rPr lang="sv-SE" sz="1400" dirty="0" smtClean="0">
                <a:solidFill>
                  <a:prstClr val="black"/>
                </a:solidFill>
              </a:rPr>
              <a:t>område dit operatör och patient tillhör. </a:t>
            </a:r>
          </a:p>
          <a:p>
            <a:pPr algn="ctr"/>
            <a:endParaRPr lang="sv-SE" sz="1400" dirty="0">
              <a:solidFill>
                <a:prstClr val="black"/>
              </a:solidFill>
            </a:endParaRPr>
          </a:p>
          <a:p>
            <a:pPr algn="ctr"/>
            <a:r>
              <a:rPr lang="sv-SE" sz="1400" dirty="0" smtClean="0">
                <a:solidFill>
                  <a:prstClr val="black"/>
                </a:solidFill>
              </a:rPr>
              <a:t>Kan vara verksam på flera operations-enheter på flera sjukhus</a:t>
            </a:r>
            <a:endParaRPr lang="sv-SE" sz="14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84921" y="3321189"/>
            <a:ext cx="2319326" cy="234005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>
                <a:solidFill>
                  <a:prstClr val="white"/>
                </a:solidFill>
              </a:rPr>
              <a:t>Sjukhus</a:t>
            </a:r>
            <a:br>
              <a:rPr lang="sv-SE" sz="2000" dirty="0" smtClean="0">
                <a:solidFill>
                  <a:prstClr val="white"/>
                </a:solidFill>
              </a:rPr>
            </a:br>
            <a:endParaRPr lang="sv-SE" sz="2000" dirty="0">
              <a:solidFill>
                <a:prstClr val="white"/>
              </a:solidFill>
            </a:endParaRPr>
          </a:p>
          <a:p>
            <a:pPr algn="ctr"/>
            <a:endParaRPr lang="sv-SE" sz="2000" dirty="0" smtClean="0">
              <a:solidFill>
                <a:prstClr val="white"/>
              </a:solidFill>
            </a:endParaRPr>
          </a:p>
          <a:p>
            <a:pPr algn="ctr"/>
            <a:endParaRPr lang="sv-SE" sz="2000" dirty="0">
              <a:solidFill>
                <a:prstClr val="white"/>
              </a:solidFill>
            </a:endParaRPr>
          </a:p>
          <a:p>
            <a:pPr algn="ctr"/>
            <a:endParaRPr lang="sv-SE" sz="2000" dirty="0" smtClean="0">
              <a:solidFill>
                <a:prstClr val="white"/>
              </a:solidFill>
            </a:endParaRPr>
          </a:p>
          <a:p>
            <a:pPr algn="ctr"/>
            <a:endParaRPr lang="sv-SE" sz="2000" dirty="0">
              <a:solidFill>
                <a:prstClr val="white"/>
              </a:solidFill>
            </a:endParaRPr>
          </a:p>
          <a:p>
            <a:pPr algn="ctr"/>
            <a:endParaRPr lang="sv-SE" sz="20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64964" y="4000872"/>
            <a:ext cx="2160240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sv-SE" sz="2000" dirty="0" smtClean="0">
                <a:solidFill>
                  <a:prstClr val="black"/>
                </a:solidFill>
              </a:rPr>
              <a:t>Operationsenhet</a:t>
            </a:r>
            <a:r>
              <a:rPr lang="sv-SE" sz="1100" dirty="0" smtClean="0">
                <a:solidFill>
                  <a:prstClr val="black"/>
                </a:solidFill>
              </a:rPr>
              <a:t/>
            </a:r>
            <a:br>
              <a:rPr lang="sv-SE" sz="1100" dirty="0" smtClean="0">
                <a:solidFill>
                  <a:prstClr val="black"/>
                </a:solidFill>
              </a:rPr>
            </a:br>
            <a:r>
              <a:rPr lang="sv-SE" sz="1100" dirty="0" smtClean="0">
                <a:solidFill>
                  <a:prstClr val="black"/>
                </a:solidFill>
              </a:rPr>
              <a:t/>
            </a:r>
            <a:br>
              <a:rPr lang="sv-SE" sz="1100" dirty="0" smtClean="0">
                <a:solidFill>
                  <a:prstClr val="black"/>
                </a:solidFill>
              </a:rPr>
            </a:br>
            <a:endParaRPr lang="sv-SE" sz="2000" dirty="0" smtClean="0">
              <a:solidFill>
                <a:prstClr val="black"/>
              </a:solidFill>
            </a:endParaRPr>
          </a:p>
          <a:p>
            <a:pPr algn="ctr"/>
            <a:endParaRPr lang="sv-SE" sz="20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96579" y="4792959"/>
            <a:ext cx="1896008" cy="6174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000" dirty="0" smtClean="0">
                <a:solidFill>
                  <a:prstClr val="black"/>
                </a:solidFill>
              </a:rPr>
              <a:t>Sal</a:t>
            </a:r>
            <a:endParaRPr lang="sv-SE" sz="2000" dirty="0">
              <a:solidFill>
                <a:prstClr val="black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82000" y="3275463"/>
            <a:ext cx="2016224" cy="595107"/>
          </a:xfrm>
          <a:prstGeom prst="wedgeEllipseCallout">
            <a:avLst>
              <a:gd name="adj1" fmla="val 93773"/>
              <a:gd name="adj2" fmla="val -834"/>
            </a:avLst>
          </a:prstGeom>
          <a:solidFill>
            <a:srgbClr val="FFFF9F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 smtClean="0">
                <a:solidFill>
                  <a:prstClr val="black"/>
                </a:solidFill>
              </a:rPr>
              <a:t>Fysiskt avgränsad enhet</a:t>
            </a:r>
            <a:endParaRPr lang="sv-SE" sz="1400" dirty="0">
              <a:solidFill>
                <a:prstClr val="black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09992" y="3996410"/>
            <a:ext cx="2232248" cy="761109"/>
          </a:xfrm>
          <a:prstGeom prst="wedgeEllipseCallout">
            <a:avLst>
              <a:gd name="adj1" fmla="val 79446"/>
              <a:gd name="adj2" fmla="val 5621"/>
            </a:avLst>
          </a:prstGeom>
          <a:solidFill>
            <a:srgbClr val="FFFF9F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 smtClean="0">
                <a:solidFill>
                  <a:prstClr val="black"/>
                </a:solidFill>
              </a:rPr>
              <a:t>Fysiskt avgränsad enhet (mottagning/</a:t>
            </a:r>
            <a:endParaRPr lang="sv-SE" sz="1400" dirty="0">
              <a:solidFill>
                <a:prstClr val="black"/>
              </a:solidFill>
            </a:endParaRPr>
          </a:p>
          <a:p>
            <a:pPr algn="ctr"/>
            <a:r>
              <a:rPr lang="sv-SE" sz="1400" dirty="0" smtClean="0">
                <a:solidFill>
                  <a:prstClr val="black"/>
                </a:solidFill>
              </a:rPr>
              <a:t>operationsavdelning)</a:t>
            </a:r>
            <a:endParaRPr lang="sv-SE" sz="1400" dirty="0">
              <a:solidFill>
                <a:prstClr val="black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282000" y="4830616"/>
            <a:ext cx="2160240" cy="830632"/>
          </a:xfrm>
          <a:prstGeom prst="wedgeEllipseCallout">
            <a:avLst>
              <a:gd name="adj1" fmla="val 86000"/>
              <a:gd name="adj2" fmla="val -12660"/>
            </a:avLst>
          </a:prstGeom>
          <a:solidFill>
            <a:srgbClr val="FFFF9F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 smtClean="0">
                <a:solidFill>
                  <a:prstClr val="black"/>
                </a:solidFill>
              </a:rPr>
              <a:t>Fysisk enhet (röntgen/operations-sal/mottagningsrum)</a:t>
            </a:r>
            <a:endParaRPr lang="sv-SE" sz="1400" dirty="0">
              <a:solidFill>
                <a:prstClr val="black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318004" y="2538616"/>
            <a:ext cx="2016224" cy="595107"/>
          </a:xfrm>
          <a:prstGeom prst="wedgeEllipseCallout">
            <a:avLst>
              <a:gd name="adj1" fmla="val 89993"/>
              <a:gd name="adj2" fmla="val 15927"/>
            </a:avLst>
          </a:prstGeom>
          <a:solidFill>
            <a:srgbClr val="FFFF9F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 smtClean="0">
                <a:solidFill>
                  <a:prstClr val="black"/>
                </a:solidFill>
              </a:rPr>
              <a:t>Organisatorisk </a:t>
            </a:r>
            <a:br>
              <a:rPr lang="sv-SE" sz="1400" dirty="0" smtClean="0">
                <a:solidFill>
                  <a:prstClr val="black"/>
                </a:solidFill>
              </a:rPr>
            </a:br>
            <a:r>
              <a:rPr lang="sv-SE" sz="1400" dirty="0" smtClean="0">
                <a:solidFill>
                  <a:prstClr val="black"/>
                </a:solidFill>
              </a:rPr>
              <a:t>enhet</a:t>
            </a:r>
            <a:endParaRPr lang="sv-SE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29047" y="2552007"/>
            <a:ext cx="5868786" cy="465513"/>
          </a:xfrm>
          <a:prstGeom prst="roundRect">
            <a:avLst/>
          </a:prstGeom>
          <a:solidFill>
            <a:srgbClr val="FEF5CE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Framtida rapportarbete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Nya rapporter</a:t>
            </a:r>
          </a:p>
          <a:p>
            <a:pPr lvl="1"/>
            <a:r>
              <a:rPr lang="sv-SE" dirty="0" smtClean="0"/>
              <a:t>Intressant data även i icke-obligatriska variabler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Ju mer ni matar in desto mer kan ni få ut</a:t>
            </a:r>
          </a:p>
          <a:p>
            <a:pPr marL="1028700" lvl="2" indent="-342900">
              <a:buFont typeface="+mj-lt"/>
              <a:buAutoNum type="arabicPeriod"/>
            </a:pPr>
            <a:r>
              <a:rPr lang="sv-SE" dirty="0" smtClean="0"/>
              <a:t>Till exempel</a:t>
            </a:r>
            <a:r>
              <a:rPr lang="sv-SE" dirty="0"/>
              <a:t> </a:t>
            </a:r>
            <a:r>
              <a:rPr lang="sv-SE" dirty="0" smtClean="0"/>
              <a:t>gårdagens utfall, visas per sal, </a:t>
            </a:r>
            <a:br>
              <a:rPr lang="sv-SE" dirty="0" smtClean="0"/>
            </a:br>
            <a:r>
              <a:rPr lang="sv-SE" dirty="0" smtClean="0"/>
              <a:t>idag finns det på 85% av operationerna</a:t>
            </a:r>
          </a:p>
          <a:p>
            <a:pPr marL="685800" lvl="2" indent="0">
              <a:buNone/>
            </a:pPr>
            <a:r>
              <a:rPr lang="sv-SE" dirty="0" smtClean="0">
                <a:sym typeface="Wingdings" panose="05000000000000000000" pitchFamily="2" charset="2"/>
              </a:rPr>
              <a:t>	 </a:t>
            </a:r>
            <a:r>
              <a:rPr lang="sv-SE" dirty="0" smtClean="0"/>
              <a:t>Mata in (och skicka) data på befintliga variabler</a:t>
            </a:r>
            <a:br>
              <a:rPr lang="sv-SE" dirty="0" smtClean="0"/>
            </a:br>
            <a:endParaRPr lang="sv-SE" dirty="0" smtClean="0"/>
          </a:p>
          <a:p>
            <a:pPr marL="1028700" lvl="2" indent="-342900">
              <a:buFont typeface="+mj-lt"/>
              <a:buAutoNum type="arabicPeriod" startAt="2"/>
            </a:pPr>
            <a:r>
              <a:rPr lang="sv-SE" dirty="0" smtClean="0"/>
              <a:t>Visa utfall av operationsplanering per sal</a:t>
            </a:r>
          </a:p>
          <a:p>
            <a:pPr marL="685800" lvl="2" indent="0">
              <a:buNone/>
            </a:pPr>
            <a:r>
              <a:rPr lang="sv-SE" dirty="0" smtClean="0">
                <a:sym typeface="Wingdings" panose="05000000000000000000" pitchFamily="2" charset="2"/>
              </a:rPr>
              <a:t>	 </a:t>
            </a:r>
            <a:r>
              <a:rPr lang="sv-SE" dirty="0" smtClean="0"/>
              <a:t>Nya </a:t>
            </a:r>
            <a:r>
              <a:rPr lang="sv-SE" dirty="0"/>
              <a:t>variabler kräver ny </a:t>
            </a:r>
            <a:r>
              <a:rPr lang="sv-SE" dirty="0" smtClean="0"/>
              <a:t>version (SPOR 3.0)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948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74303"/>
            <a:ext cx="820102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902798">
            <a:off x="53563" y="510787"/>
            <a:ext cx="294022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sv-SE" sz="2400" dirty="0" smtClean="0"/>
              <a:t>Ur: Gårdagens utfall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8628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SPOR 3.0</a:t>
            </a:r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1550" y="1495424"/>
            <a:ext cx="7324552" cy="3950208"/>
          </a:xfrm>
        </p:spPr>
        <p:txBody>
          <a:bodyPr/>
          <a:lstStyle/>
          <a:p>
            <a:r>
              <a:rPr lang="sv-SE" sz="2600" dirty="0" smtClean="0"/>
              <a:t>Ny version</a:t>
            </a:r>
          </a:p>
          <a:p>
            <a:pPr marL="342900" lvl="1" indent="0">
              <a:buNone/>
            </a:pPr>
            <a:r>
              <a:rPr lang="sv-SE" sz="2400" dirty="0" smtClean="0">
                <a:solidFill>
                  <a:schemeClr val="bg2"/>
                </a:solidFill>
              </a:rPr>
              <a:t>+</a:t>
            </a:r>
            <a:r>
              <a:rPr lang="sv-SE" sz="2400" dirty="0" smtClean="0"/>
              <a:t> Kan lägga till variabler</a:t>
            </a:r>
            <a:br>
              <a:rPr lang="sv-SE" sz="2400" dirty="0" smtClean="0"/>
            </a:br>
            <a:r>
              <a:rPr lang="sv-SE" sz="2400" dirty="0" smtClean="0"/>
              <a:t>	ex planerad sal</a:t>
            </a:r>
          </a:p>
          <a:p>
            <a:pPr marL="539750" lvl="1" indent="-196850">
              <a:buNone/>
            </a:pPr>
            <a:r>
              <a:rPr lang="sv-SE" sz="2400" dirty="0" smtClean="0">
                <a:solidFill>
                  <a:srgbClr val="C00000"/>
                </a:solidFill>
              </a:rPr>
              <a:t>-</a:t>
            </a:r>
            <a:r>
              <a:rPr lang="sv-SE" sz="2400" dirty="0" smtClean="0"/>
              <a:t> 	Innebär att ni måste anpassa er mappning</a:t>
            </a:r>
            <a:br>
              <a:rPr lang="sv-SE" sz="2400" dirty="0" smtClean="0"/>
            </a:br>
            <a:r>
              <a:rPr lang="sv-SE" sz="2400" dirty="0" smtClean="0"/>
              <a:t>	boka tid hos it- avdelningen </a:t>
            </a:r>
          </a:p>
          <a:p>
            <a:pPr marL="342900" lvl="1" indent="0">
              <a:buNone/>
            </a:pPr>
            <a:r>
              <a:rPr lang="sv-SE" sz="2400" dirty="0" smtClean="0"/>
              <a:t>Gamla </a:t>
            </a:r>
            <a:r>
              <a:rPr lang="sv-SE" sz="2400" dirty="0"/>
              <a:t>versioner stängs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800" dirty="0" smtClean="0"/>
              <a:t>SPOR 3.0 beräknas klart till sommaren</a:t>
            </a:r>
          </a:p>
          <a:p>
            <a:pPr lvl="1">
              <a:buFont typeface="Wingdings"/>
              <a:buChar char="à"/>
            </a:pPr>
            <a:r>
              <a:rPr lang="sv-SE" sz="2400" dirty="0" smtClean="0"/>
              <a:t> SPOR 1.0 och SPOR 2.0 </a:t>
            </a:r>
            <a:br>
              <a:rPr lang="sv-SE" sz="2400" dirty="0" smtClean="0"/>
            </a:br>
            <a:r>
              <a:rPr lang="sv-SE" sz="2400" dirty="0" smtClean="0"/>
              <a:t>kommer att stängas ner ett år senare</a:t>
            </a:r>
            <a:endParaRPr lang="sv-SE" sz="2400" dirty="0"/>
          </a:p>
        </p:txBody>
      </p:sp>
      <p:sp>
        <p:nvSpPr>
          <p:cNvPr id="5" name="Folded Corner 4"/>
          <p:cNvSpPr/>
          <p:nvPr/>
        </p:nvSpPr>
        <p:spPr>
          <a:xfrm rot="373998">
            <a:off x="6600306" y="773083"/>
            <a:ext cx="1886989" cy="1670858"/>
          </a:xfrm>
          <a:prstGeom prst="foldedCorner">
            <a:avLst/>
          </a:prstGeom>
          <a:solidFill>
            <a:srgbClr val="FEF5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tx1"/>
                </a:solidFill>
              </a:rPr>
              <a:t/>
            </a:r>
            <a:br>
              <a:rPr lang="sv-SE" sz="1600" dirty="0" smtClean="0">
                <a:solidFill>
                  <a:schemeClr val="tx1"/>
                </a:solidFill>
              </a:rPr>
            </a:br>
            <a:r>
              <a:rPr lang="sv-SE" sz="1600" dirty="0" smtClean="0">
                <a:solidFill>
                  <a:schemeClr val="tx1"/>
                </a:solidFill>
              </a:rPr>
              <a:t>Mappning=</a:t>
            </a:r>
            <a:br>
              <a:rPr lang="sv-SE" sz="1600" dirty="0" smtClean="0">
                <a:solidFill>
                  <a:schemeClr val="tx1"/>
                </a:solidFill>
              </a:rPr>
            </a:br>
            <a:r>
              <a:rPr lang="sv-SE" sz="1050" dirty="0" smtClean="0">
                <a:solidFill>
                  <a:schemeClr val="tx1"/>
                </a:solidFill>
              </a:rPr>
              <a:t> </a:t>
            </a:r>
            <a:r>
              <a:rPr lang="sv-SE" sz="1600" dirty="0">
                <a:solidFill>
                  <a:schemeClr val="tx1"/>
                </a:solidFill>
              </a:rPr>
              <a:t/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översättning </a:t>
            </a:r>
            <a:r>
              <a:rPr lang="sv-SE" sz="1600" dirty="0" smtClean="0">
                <a:solidFill>
                  <a:schemeClr val="tx1"/>
                </a:solidFill>
              </a:rPr>
              <a:t/>
            </a:r>
            <a:br>
              <a:rPr lang="sv-SE" sz="1600" dirty="0" smtClean="0">
                <a:solidFill>
                  <a:schemeClr val="tx1"/>
                </a:solidFill>
              </a:rPr>
            </a:br>
            <a:r>
              <a:rPr lang="sv-SE" sz="1600" dirty="0" smtClean="0">
                <a:solidFill>
                  <a:schemeClr val="tx1"/>
                </a:solidFill>
              </a:rPr>
              <a:t>mellan operations-</a:t>
            </a:r>
            <a:br>
              <a:rPr lang="sv-SE" sz="1600" dirty="0" smtClean="0">
                <a:solidFill>
                  <a:schemeClr val="tx1"/>
                </a:solidFill>
              </a:rPr>
            </a:br>
            <a:r>
              <a:rPr lang="sv-SE" sz="1600" dirty="0" smtClean="0">
                <a:solidFill>
                  <a:schemeClr val="tx1"/>
                </a:solidFill>
              </a:rPr>
              <a:t>planeringssystem </a:t>
            </a:r>
            <a:br>
              <a:rPr lang="sv-SE" sz="1600" dirty="0" smtClean="0">
                <a:solidFill>
                  <a:schemeClr val="tx1"/>
                </a:solidFill>
              </a:rPr>
            </a:br>
            <a:r>
              <a:rPr lang="sv-SE" sz="1600" dirty="0" smtClean="0">
                <a:solidFill>
                  <a:schemeClr val="tx1"/>
                </a:solidFill>
              </a:rPr>
              <a:t>och SPOR</a:t>
            </a:r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0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SPOR är på god väg</a:t>
            </a:r>
            <a:endParaRPr lang="sv-SE" dirty="0"/>
          </a:p>
        </p:txBody>
      </p:sp>
      <p:pic>
        <p:nvPicPr>
          <p:cNvPr id="5" name="Picture 2" descr="C:\Users\linen883\AppData\Local\Microsoft\Windows\Temporary Internet Files\Content.IE5\8RT80PW1\Road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4"/>
          <a:stretch/>
        </p:blipFill>
        <p:spPr bwMode="auto">
          <a:xfrm flipH="1">
            <a:off x="298265" y="2152996"/>
            <a:ext cx="7483910" cy="477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Users\linen883\AppData\Local\Microsoft\Windows\Temporary Internet Files\Content.IE5\3SXMC2PL\large-stick-man-dancing-33.3-11603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57830" y="5223365"/>
            <a:ext cx="1289428" cy="157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514041" y="4052650"/>
            <a:ext cx="23936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 dirty="0" smtClean="0"/>
              <a:t>2014</a:t>
            </a:r>
            <a:br>
              <a:rPr lang="sv-SE" sz="2400" b="1" dirty="0" smtClean="0"/>
            </a:br>
            <a:r>
              <a:rPr lang="sv-SE" sz="2000" b="1" dirty="0" smtClean="0"/>
              <a:t>”Anslutningsåret”</a:t>
            </a:r>
          </a:p>
          <a:p>
            <a:pPr algn="ctr"/>
            <a:r>
              <a:rPr lang="sv-SE" sz="2000" dirty="0" smtClean="0"/>
              <a:t>Första rapporterna</a:t>
            </a:r>
          </a:p>
          <a:p>
            <a:pPr algn="ctr"/>
            <a:r>
              <a:rPr lang="sv-SE" sz="2000" dirty="0" smtClean="0"/>
              <a:t>årsrapport</a:t>
            </a:r>
            <a:endParaRPr lang="sv-SE" sz="2000" dirty="0"/>
          </a:p>
        </p:txBody>
      </p:sp>
      <p:sp>
        <p:nvSpPr>
          <p:cNvPr id="6" name="textruta 5"/>
          <p:cNvSpPr txBox="1"/>
          <p:nvPr/>
        </p:nvSpPr>
        <p:spPr>
          <a:xfrm>
            <a:off x="7239063" y="3349995"/>
            <a:ext cx="19797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2015       </a:t>
            </a:r>
          </a:p>
          <a:p>
            <a:pPr algn="ctr"/>
            <a:r>
              <a:rPr lang="sv-SE" sz="2000" b="1" dirty="0" smtClean="0"/>
              <a:t>”Datakvalitets-</a:t>
            </a:r>
            <a:br>
              <a:rPr lang="sv-SE" sz="2000" b="1" dirty="0" smtClean="0"/>
            </a:br>
            <a:r>
              <a:rPr lang="sv-SE" sz="2000" b="1" dirty="0" smtClean="0"/>
              <a:t>året”</a:t>
            </a:r>
          </a:p>
          <a:p>
            <a:pPr algn="ctr"/>
            <a:r>
              <a:rPr lang="sv-SE" sz="2000" dirty="0" smtClean="0"/>
              <a:t>      SPOR 2.0 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81497" y="5625916"/>
            <a:ext cx="13388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/>
              <a:t>2013</a:t>
            </a:r>
            <a:endParaRPr lang="sv-SE" sz="2000" dirty="0"/>
          </a:p>
          <a:p>
            <a:r>
              <a:rPr lang="sv-SE" sz="2000" dirty="0" smtClean="0"/>
              <a:t>SPOR 1.0</a:t>
            </a:r>
            <a:endParaRPr lang="sv-SE" sz="2400" dirty="0" smtClean="0"/>
          </a:p>
        </p:txBody>
      </p:sp>
      <p:sp>
        <p:nvSpPr>
          <p:cNvPr id="30" name="textruta 5"/>
          <p:cNvSpPr txBox="1"/>
          <p:nvPr/>
        </p:nvSpPr>
        <p:spPr>
          <a:xfrm>
            <a:off x="2317936" y="2355730"/>
            <a:ext cx="17091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 dirty="0" smtClean="0"/>
              <a:t>2016</a:t>
            </a:r>
          </a:p>
          <a:p>
            <a:pPr algn="ctr"/>
            <a:r>
              <a:rPr lang="sv-SE" sz="2000" b="1" dirty="0" smtClean="0"/>
              <a:t>”Utdataåret”</a:t>
            </a:r>
            <a:br>
              <a:rPr lang="sv-SE" sz="2000" b="1" dirty="0" smtClean="0"/>
            </a:br>
            <a:r>
              <a:rPr lang="sv-SE" sz="2000" dirty="0" smtClean="0"/>
              <a:t>SPOR 3.0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4710502" y="1188723"/>
            <a:ext cx="2060952" cy="1213658"/>
          </a:xfrm>
          <a:prstGeom prst="cloudCallout">
            <a:avLst>
              <a:gd name="adj1" fmla="val -4667"/>
              <a:gd name="adj2" fmla="val -325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dirty="0" smtClean="0"/>
              <a:t>Mål-</a:t>
            </a:r>
            <a:br>
              <a:rPr lang="sv-SE" dirty="0" smtClean="0"/>
            </a:br>
            <a:r>
              <a:rPr lang="sv-SE" dirty="0" smtClean="0"/>
              <a:t>tavla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80" y="1386756"/>
            <a:ext cx="683116" cy="68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ruta 5"/>
          <p:cNvSpPr txBox="1"/>
          <p:nvPr/>
        </p:nvSpPr>
        <p:spPr>
          <a:xfrm>
            <a:off x="6696637" y="961830"/>
            <a:ext cx="1963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 smtClean="0"/>
              <a:t>Förbättra verksamheter</a:t>
            </a:r>
          </a:p>
          <a:p>
            <a:pPr algn="ctr"/>
            <a:r>
              <a:rPr lang="sv-SE" sz="2000" dirty="0" smtClean="0"/>
              <a:t>+</a:t>
            </a:r>
            <a:endParaRPr lang="sv-SE" sz="2000" dirty="0"/>
          </a:p>
          <a:p>
            <a:pPr algn="ctr"/>
            <a:r>
              <a:rPr lang="sv-SE" sz="2000" dirty="0" smtClean="0"/>
              <a:t>Vetenskaplig </a:t>
            </a:r>
          </a:p>
          <a:p>
            <a:pPr algn="ctr"/>
            <a:r>
              <a:rPr lang="sv-SE" sz="2000" dirty="0" smtClean="0"/>
              <a:t>forskning</a:t>
            </a:r>
          </a:p>
        </p:txBody>
      </p:sp>
      <p:sp>
        <p:nvSpPr>
          <p:cNvPr id="4" name="Oval 3"/>
          <p:cNvSpPr/>
          <p:nvPr/>
        </p:nvSpPr>
        <p:spPr>
          <a:xfrm>
            <a:off x="7099068" y="2984269"/>
            <a:ext cx="2078173" cy="2239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62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Datakvalitet</a:t>
            </a:r>
            <a:endParaRPr lang="sv-S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" t="29387" r="42986" b="30246"/>
          <a:stretch/>
        </p:blipFill>
        <p:spPr bwMode="auto">
          <a:xfrm>
            <a:off x="0" y="1331407"/>
            <a:ext cx="9144000" cy="423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7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66727"/>
            <a:ext cx="7867650" cy="855662"/>
          </a:xfrm>
        </p:spPr>
        <p:txBody>
          <a:bodyPr/>
          <a:lstStyle/>
          <a:p>
            <a:r>
              <a:rPr lang="sv-SE" dirty="0" smtClean="0"/>
              <a:t>Korrekta registreringar per vårdgivare</a:t>
            </a:r>
            <a:endParaRPr lang="sv-SE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30" y="1591739"/>
            <a:ext cx="8909506" cy="414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6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Rensa fellistan</a:t>
            </a:r>
            <a:endParaRPr lang="sv-SE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6" y="1381182"/>
            <a:ext cx="8548816" cy="467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5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Agenda idag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14152" y="1495423"/>
            <a:ext cx="7172013" cy="4614431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sv-SE" dirty="0" smtClean="0"/>
              <a:t>Vad har hänt </a:t>
            </a:r>
          </a:p>
          <a:p>
            <a:pPr>
              <a:spcBef>
                <a:spcPts val="2400"/>
              </a:spcBef>
            </a:pPr>
            <a:r>
              <a:rPr lang="sv-SE" dirty="0" smtClean="0"/>
              <a:t>Nytt på rapportsidan</a:t>
            </a:r>
          </a:p>
          <a:p>
            <a:pPr>
              <a:spcBef>
                <a:spcPts val="2400"/>
              </a:spcBef>
            </a:pPr>
            <a:r>
              <a:rPr lang="sv-SE" dirty="0" smtClean="0"/>
              <a:t>Planeringsdata</a:t>
            </a:r>
          </a:p>
          <a:p>
            <a:pPr>
              <a:spcBef>
                <a:spcPts val="2400"/>
              </a:spcBef>
            </a:pPr>
            <a:r>
              <a:rPr lang="sv-SE" dirty="0" smtClean="0"/>
              <a:t>Organisationsstruktur</a:t>
            </a:r>
          </a:p>
          <a:p>
            <a:pPr>
              <a:spcBef>
                <a:spcPts val="2400"/>
              </a:spcBef>
            </a:pPr>
            <a:r>
              <a:rPr lang="sv-SE" dirty="0" smtClean="0"/>
              <a:t>SPOR 3.0</a:t>
            </a:r>
          </a:p>
          <a:p>
            <a:pPr>
              <a:spcBef>
                <a:spcPts val="2400"/>
              </a:spcBef>
            </a:pPr>
            <a:r>
              <a:rPr lang="sv-SE" dirty="0" smtClean="0"/>
              <a:t>Datakvalitet</a:t>
            </a:r>
          </a:p>
        </p:txBody>
      </p:sp>
    </p:spTree>
    <p:extLst>
      <p:ext uri="{BB962C8B-B14F-4D97-AF65-F5344CB8AC3E}">
        <p14:creationId xmlns:p14="http://schemas.microsoft.com/office/powerpoint/2010/main" val="34590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Rensa fellistan</a:t>
            </a:r>
            <a:endParaRPr lang="sv-SE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" y="1471363"/>
            <a:ext cx="9069672" cy="501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975956" y="1920237"/>
            <a:ext cx="1213658" cy="36576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266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Rensa fellistan</a:t>
            </a:r>
            <a:endParaRPr lang="sv-SE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" y="1471363"/>
            <a:ext cx="9069672" cy="501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975956" y="1920237"/>
            <a:ext cx="1213658" cy="36576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78" y="1397289"/>
            <a:ext cx="95250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3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Borttagna registreringar</a:t>
            </a:r>
            <a:endParaRPr lang="sv-SE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98109"/>
            <a:ext cx="9144000" cy="183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6" t="26101" r="58194" b="45998"/>
          <a:stretch/>
        </p:blipFill>
        <p:spPr bwMode="auto">
          <a:xfrm>
            <a:off x="6127250" y="379307"/>
            <a:ext cx="2409151" cy="295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135563" y="2103119"/>
            <a:ext cx="2326794" cy="39069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491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Automatisk rensning av fellistan</a:t>
            </a:r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sv-SE" dirty="0" smtClean="0"/>
              <a:t>Registreringar som legat på fellistan i 1 år </a:t>
            </a:r>
            <a:br>
              <a:rPr lang="sv-SE" dirty="0" smtClean="0"/>
            </a:br>
            <a:r>
              <a:rPr lang="sv-SE" dirty="0" smtClean="0"/>
              <a:t>kommer automatiskt att raderas. </a:t>
            </a:r>
          </a:p>
          <a:p>
            <a:pPr>
              <a:spcBef>
                <a:spcPts val="1800"/>
              </a:spcBef>
            </a:pPr>
            <a:r>
              <a:rPr lang="sv-SE" dirty="0" smtClean="0"/>
              <a:t>Idag gäller detta ~800 registreringar</a:t>
            </a:r>
          </a:p>
          <a:p>
            <a:pPr>
              <a:spcBef>
                <a:spcPts val="1800"/>
              </a:spcBef>
            </a:pPr>
            <a:r>
              <a:rPr lang="sv-SE" dirty="0" smtClean="0"/>
              <a:t>Kommer upp på listan ”Borttagna registreringar” vilket innebär att de inte läses in igen. </a:t>
            </a:r>
          </a:p>
          <a:p>
            <a:pPr>
              <a:spcBef>
                <a:spcPts val="1800"/>
              </a:spcBef>
            </a:pPr>
            <a:r>
              <a:rPr lang="sv-SE" dirty="0" smtClean="0"/>
              <a:t>Önskas en bortagen registrering läsas in igen måste ni kontakta UCR.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9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59480" y="1569205"/>
            <a:ext cx="3960000" cy="39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Representativ data</a:t>
            </a:r>
            <a:endParaRPr lang="sv-SE" dirty="0"/>
          </a:p>
        </p:txBody>
      </p:sp>
      <p:sp>
        <p:nvSpPr>
          <p:cNvPr id="10" name="Oval 9"/>
          <p:cNvSpPr/>
          <p:nvPr/>
        </p:nvSpPr>
        <p:spPr>
          <a:xfrm>
            <a:off x="819480" y="1929205"/>
            <a:ext cx="3240000" cy="32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 smtClean="0"/>
              <a:t>Alla operationer utförda i Sverige</a:t>
            </a:r>
            <a:endParaRPr lang="sv-SE" sz="2000" b="1" dirty="0"/>
          </a:p>
        </p:txBody>
      </p:sp>
      <p:sp>
        <p:nvSpPr>
          <p:cNvPr id="8" name="Oval 7"/>
          <p:cNvSpPr/>
          <p:nvPr/>
        </p:nvSpPr>
        <p:spPr>
          <a:xfrm>
            <a:off x="1179480" y="2289205"/>
            <a:ext cx="2520000" cy="252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 smtClean="0">
                <a:solidFill>
                  <a:schemeClr val="tx1"/>
                </a:solidFill>
              </a:rPr>
              <a:t>Operationer </a:t>
            </a:r>
            <a:br>
              <a:rPr lang="sv-SE" sz="2000" b="1" dirty="0" smtClean="0">
                <a:solidFill>
                  <a:schemeClr val="tx1"/>
                </a:solidFill>
              </a:rPr>
            </a:br>
            <a:r>
              <a:rPr lang="sv-SE" sz="2000" b="1" dirty="0" smtClean="0">
                <a:solidFill>
                  <a:schemeClr val="tx1"/>
                </a:solidFill>
              </a:rPr>
              <a:t>i SPOR</a:t>
            </a:r>
            <a:endParaRPr lang="sv-SE" sz="20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539480" y="2649205"/>
            <a:ext cx="1800000" cy="180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 smtClean="0">
                <a:solidFill>
                  <a:schemeClr val="tx1"/>
                </a:solidFill>
              </a:rPr>
              <a:t>Korrekt data i SPOR</a:t>
            </a:r>
            <a:endParaRPr lang="sv-SE" sz="2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99480" y="3009205"/>
            <a:ext cx="1080000" cy="108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2000" b="1" dirty="0" smtClean="0">
                <a:solidFill>
                  <a:schemeClr val="tx1"/>
                </a:solidFill>
              </a:rPr>
              <a:t>SPOR data</a:t>
            </a:r>
            <a:endParaRPr lang="sv-SE" sz="20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51865" y="1595014"/>
            <a:ext cx="3960000" cy="39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31865" y="1749205"/>
            <a:ext cx="3600000" cy="360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 smtClean="0"/>
              <a:t>Alla operationer utförda i Sverige</a:t>
            </a:r>
            <a:endParaRPr lang="sv-SE" sz="2000" b="1" dirty="0"/>
          </a:p>
        </p:txBody>
      </p:sp>
      <p:sp>
        <p:nvSpPr>
          <p:cNvPr id="19" name="Oval 18"/>
          <p:cNvSpPr/>
          <p:nvPr/>
        </p:nvSpPr>
        <p:spPr>
          <a:xfrm>
            <a:off x="5011865" y="1929205"/>
            <a:ext cx="3240000" cy="324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 smtClean="0">
                <a:solidFill>
                  <a:schemeClr val="tx1"/>
                </a:solidFill>
              </a:rPr>
              <a:t>Operationer </a:t>
            </a:r>
            <a:br>
              <a:rPr lang="sv-SE" sz="2000" b="1" dirty="0" smtClean="0">
                <a:solidFill>
                  <a:schemeClr val="tx1"/>
                </a:solidFill>
              </a:rPr>
            </a:br>
            <a:r>
              <a:rPr lang="sv-SE" sz="2000" b="1" dirty="0" smtClean="0">
                <a:solidFill>
                  <a:schemeClr val="tx1"/>
                </a:solidFill>
              </a:rPr>
              <a:t>i SPOR</a:t>
            </a:r>
            <a:endParaRPr lang="sv-SE" sz="2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91865" y="2109205"/>
            <a:ext cx="2880000" cy="28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 smtClean="0">
                <a:solidFill>
                  <a:schemeClr val="tx1"/>
                </a:solidFill>
              </a:rPr>
              <a:t>Korrekt data i SPOR</a:t>
            </a:r>
            <a:endParaRPr lang="sv-SE" sz="20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71865" y="2315014"/>
            <a:ext cx="2520000" cy="252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2000" b="1" dirty="0" smtClean="0">
                <a:solidFill>
                  <a:schemeClr val="tx1"/>
                </a:solidFill>
              </a:rPr>
              <a:t>SPOR data</a:t>
            </a:r>
            <a:endParaRPr lang="sv-SE" sz="20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1069755">
            <a:off x="1590809" y="4572246"/>
            <a:ext cx="5392823" cy="1138773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v-SE" sz="2400" dirty="0" smtClean="0"/>
              <a:t>- Rätta om möjligt</a:t>
            </a:r>
            <a:endParaRPr lang="sv-SE" sz="2400" dirty="0"/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sv-SE" sz="2400" dirty="0" smtClean="0"/>
              <a:t>Gallra inte bort (mer än nödvändigt)</a:t>
            </a:r>
            <a:endParaRPr lang="sv-SE" sz="2400" dirty="0"/>
          </a:p>
        </p:txBody>
      </p:sp>
      <p:sp>
        <p:nvSpPr>
          <p:cNvPr id="3" name="textruta 2"/>
          <p:cNvSpPr txBox="1"/>
          <p:nvPr/>
        </p:nvSpPr>
        <p:spPr>
          <a:xfrm>
            <a:off x="1435202" y="2157782"/>
            <a:ext cx="2008555" cy="97307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</a:rPr>
              <a:t>Alla operationer utförda i </a:t>
            </a:r>
            <a:r>
              <a:rPr lang="sv-SE" sz="3200" b="1" dirty="0" err="1" smtClean="0">
                <a:solidFill>
                  <a:schemeClr val="bg1"/>
                </a:solidFill>
              </a:rPr>
              <a:t>sverige</a:t>
            </a:r>
            <a:endParaRPr lang="sv-SE" sz="3200" b="1" dirty="0">
              <a:solidFill>
                <a:schemeClr val="bg1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 rot="1440820">
            <a:off x="1639832" y="2533571"/>
            <a:ext cx="1832811" cy="1395475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sv-SE" sz="1400" dirty="0" smtClean="0"/>
              <a:t>Operationer </a:t>
            </a:r>
            <a:r>
              <a:rPr lang="sv-SE" dirty="0" smtClean="0"/>
              <a:t>i SPOR</a:t>
            </a: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 rot="1555732">
            <a:off x="1740249" y="2896595"/>
            <a:ext cx="1597168" cy="1427668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sv-SE" sz="1400" dirty="0" smtClean="0"/>
              <a:t>Korrekt data i SPOR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578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  <p:bldP spid="7" grpId="0" animBg="1"/>
      <p:bldP spid="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4050" y="1438099"/>
            <a:ext cx="4199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60B30D"/>
                </a:solidFill>
              </a:rPr>
              <a:t>Tack för er uppmärksamhet</a:t>
            </a:r>
            <a:endParaRPr lang="sv-SE" sz="2400" b="1" dirty="0">
              <a:solidFill>
                <a:srgbClr val="60B3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39547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717088" y="0"/>
            <a:ext cx="4419600" cy="6858000"/>
            <a:chOff x="4717088" y="0"/>
            <a:chExt cx="44196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088" y="0"/>
              <a:ext cx="4419600" cy="685800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6583680" y="4281055"/>
              <a:ext cx="133004" cy="1911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6007" y="632018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November</a:t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> 2015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7072" y="495399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Mars </a:t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>2016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87" y="50911"/>
            <a:ext cx="2323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>
                <a:solidFill>
                  <a:schemeClr val="bg1"/>
                </a:solidFill>
              </a:rPr>
              <a:t>Anslutna sjukhus</a:t>
            </a:r>
            <a:endParaRPr lang="sv-S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7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98515" y="673322"/>
            <a:ext cx="8395855" cy="82296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08503331"/>
              </p:ext>
            </p:extLst>
          </p:nvPr>
        </p:nvGraphicFramePr>
        <p:xfrm>
          <a:off x="217363" y="4348137"/>
          <a:ext cx="8537171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88764407"/>
              </p:ext>
            </p:extLst>
          </p:nvPr>
        </p:nvGraphicFramePr>
        <p:xfrm>
          <a:off x="295386" y="1646951"/>
          <a:ext cx="8404168" cy="213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6" y="897332"/>
            <a:ext cx="7948198" cy="38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06576" y="4156947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Antal registreringar</a:t>
            </a:r>
            <a:endParaRPr lang="sv-SE" dirty="0"/>
          </a:p>
        </p:txBody>
      </p:sp>
      <p:sp>
        <p:nvSpPr>
          <p:cNvPr id="12" name="TextBox 11"/>
          <p:cNvSpPr txBox="1"/>
          <p:nvPr/>
        </p:nvSpPr>
        <p:spPr>
          <a:xfrm>
            <a:off x="1201472" y="147515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Antal enheter</a:t>
            </a:r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7624001" y="4272748"/>
            <a:ext cx="9541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 smtClean="0"/>
              <a:t>447547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597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Graphic spid="4" grpId="0">
        <p:bldAsOne/>
      </p:bldGraphic>
      <p:bldP spid="8" grpId="0"/>
      <p:bldP spid="12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98515" y="673322"/>
            <a:ext cx="8395855" cy="82296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6" y="897332"/>
            <a:ext cx="7948198" cy="38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17336904"/>
              </p:ext>
            </p:extLst>
          </p:nvPr>
        </p:nvGraphicFramePr>
        <p:xfrm>
          <a:off x="490451" y="1720735"/>
          <a:ext cx="8379229" cy="2368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1149" y="149628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Rapporter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471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Rapport-toppen senaste kvartalet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4281054"/>
            <a:ext cx="7214616" cy="1164577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Snabbast att köra		Sena strykningar</a:t>
            </a:r>
          </a:p>
          <a:p>
            <a:pPr marL="0" indent="0">
              <a:buNone/>
            </a:pPr>
            <a:r>
              <a:rPr lang="sv-SE" dirty="0" smtClean="0"/>
              <a:t>Långsammaste		Processdata</a:t>
            </a:r>
          </a:p>
          <a:p>
            <a:pPr marL="0" indent="0">
              <a:buNone/>
            </a:pPr>
            <a:r>
              <a:rPr lang="sv-SE" dirty="0" smtClean="0"/>
              <a:t>Flest körda rapporter	Stockholm</a:t>
            </a:r>
          </a:p>
          <a:p>
            <a:endParaRPr lang="sv-SE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21200242"/>
              </p:ext>
            </p:extLst>
          </p:nvPr>
        </p:nvGraphicFramePr>
        <p:xfrm>
          <a:off x="845127" y="1372062"/>
          <a:ext cx="7534101" cy="237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227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 uiExpan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Nytt på</a:t>
            </a:r>
            <a:br>
              <a:rPr lang="sv-SE" dirty="0" smtClean="0"/>
            </a:br>
            <a:r>
              <a:rPr lang="sv-SE" dirty="0" smtClean="0"/>
              <a:t>rapportsidan</a:t>
            </a:r>
            <a:endParaRPr lang="sv-SE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903527" y="802257"/>
            <a:ext cx="3314419" cy="86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322" y="547253"/>
            <a:ext cx="3335575" cy="606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34513" y="2908298"/>
            <a:ext cx="3219792" cy="35433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3931650" y="5393804"/>
            <a:ext cx="3219792" cy="354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3934214" y="4279899"/>
            <a:ext cx="3219792" cy="354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Box 9"/>
          <p:cNvSpPr txBox="1"/>
          <p:nvPr/>
        </p:nvSpPr>
        <p:spPr>
          <a:xfrm>
            <a:off x="1598540" y="2784763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trike="sngStrike" dirty="0" smtClean="0"/>
              <a:t>Mortalitet översikt</a:t>
            </a:r>
          </a:p>
          <a:p>
            <a:r>
              <a:rPr lang="sv-SE" strike="sngStrike" dirty="0" smtClean="0"/>
              <a:t>Mortalitet 20 i topp</a:t>
            </a:r>
            <a:endParaRPr lang="sv-SE" strike="sngStrike" dirty="0"/>
          </a:p>
        </p:txBody>
      </p:sp>
    </p:spTree>
    <p:extLst>
      <p:ext uri="{BB962C8B-B14F-4D97-AF65-F5344CB8AC3E}">
        <p14:creationId xmlns:p14="http://schemas.microsoft.com/office/powerpoint/2010/main" val="3919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23" y="4973794"/>
            <a:ext cx="3291018" cy="155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73" r="30768"/>
          <a:stretch/>
        </p:blipFill>
        <p:spPr bwMode="auto">
          <a:xfrm>
            <a:off x="3644607" y="3840560"/>
            <a:ext cx="4975691" cy="99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72"/>
          <a:stretch/>
        </p:blipFill>
        <p:spPr bwMode="auto">
          <a:xfrm>
            <a:off x="980067" y="1407294"/>
            <a:ext cx="7502085" cy="18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62182" y="5055084"/>
            <a:ext cx="474452" cy="15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1549" y="466727"/>
            <a:ext cx="7981257" cy="855662"/>
          </a:xfrm>
        </p:spPr>
        <p:txBody>
          <a:bodyPr/>
          <a:lstStyle/>
          <a:p>
            <a:r>
              <a:rPr lang="sv-SE" sz="2800" dirty="0" smtClean="0"/>
              <a:t>Postoperativa avvikelser och komplikationer</a:t>
            </a:r>
            <a:endParaRPr lang="sv-SE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b="0" dirty="0" smtClean="0"/>
          </a:p>
          <a:p>
            <a:endParaRPr lang="sv-SE" b="0" dirty="0" smtClean="0"/>
          </a:p>
          <a:p>
            <a:endParaRPr lang="sv-SE" b="0" dirty="0" smtClean="0"/>
          </a:p>
          <a:p>
            <a:endParaRPr lang="sv-SE" b="0" dirty="0" smtClean="0"/>
          </a:p>
          <a:p>
            <a:endParaRPr lang="sv-SE" b="0" dirty="0"/>
          </a:p>
          <a:p>
            <a:pPr marL="357188" indent="-357188"/>
            <a:r>
              <a:rPr lang="sv-SE" sz="2400" b="0" dirty="0" smtClean="0"/>
              <a:t>1. Andel operationer till </a:t>
            </a:r>
            <a:r>
              <a:rPr lang="sv-SE" sz="2400" b="0" dirty="0" err="1" smtClean="0"/>
              <a:t>postop</a:t>
            </a:r>
            <a:endParaRPr lang="sv-SE" sz="2400" b="0" dirty="0" smtClean="0"/>
          </a:p>
          <a:p>
            <a:endParaRPr lang="sv-SE" b="0" dirty="0" smtClean="0"/>
          </a:p>
          <a:p>
            <a:r>
              <a:rPr lang="sv-SE" b="0" dirty="0" smtClean="0"/>
              <a:t/>
            </a:r>
            <a:br>
              <a:rPr lang="sv-SE" b="0" dirty="0" smtClean="0"/>
            </a:br>
            <a:endParaRPr lang="sv-SE" b="0" dirty="0" smtClean="0"/>
          </a:p>
          <a:p>
            <a:pPr marL="357188" indent="-357188"/>
            <a:r>
              <a:rPr lang="sv-SE" sz="2400" b="0" dirty="0" smtClean="0"/>
              <a:t>2. Andel med data ifylld</a:t>
            </a:r>
            <a:endParaRPr lang="sv-SE" sz="2400" b="0" dirty="0"/>
          </a:p>
        </p:txBody>
      </p:sp>
      <p:sp>
        <p:nvSpPr>
          <p:cNvPr id="2" name="TextBox 1"/>
          <p:cNvSpPr txBox="1"/>
          <p:nvPr/>
        </p:nvSpPr>
        <p:spPr>
          <a:xfrm rot="20214642">
            <a:off x="258073" y="442350"/>
            <a:ext cx="162256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2400" dirty="0" smtClean="0"/>
              <a:t>Ny rapport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49725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UCR Theme">
  <a:themeElements>
    <a:clrScheme name="UCR Färgtema – v2">
      <a:dk1>
        <a:sysClr val="windowText" lastClr="000000"/>
      </a:dk1>
      <a:lt1>
        <a:sysClr val="window" lastClr="FFFFFF"/>
      </a:lt1>
      <a:dk2>
        <a:srgbClr val="6D6E71"/>
      </a:dk2>
      <a:lt2>
        <a:srgbClr val="4F9935"/>
      </a:lt2>
      <a:accent1>
        <a:srgbClr val="4F9935"/>
      </a:accent1>
      <a:accent2>
        <a:srgbClr val="3994AE"/>
      </a:accent2>
      <a:accent3>
        <a:srgbClr val="ED7D31"/>
      </a:accent3>
      <a:accent4>
        <a:srgbClr val="5B2371"/>
      </a:accent4>
      <a:accent5>
        <a:srgbClr val="295F91"/>
      </a:accent5>
      <a:accent6>
        <a:srgbClr val="676767"/>
      </a:accent6>
      <a:hlink>
        <a:srgbClr val="3994AE"/>
      </a:hlink>
      <a:folHlink>
        <a:srgbClr val="295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crStandardDokument" ma:contentTypeID="0x0101004B7C99872244B44EA8AE86E1B8CAF8A4010071E71C414E27524FB95D2EB99BBE48EA" ma:contentTypeVersion="2" ma:contentTypeDescription="Innehållstyp som används i alla dokumentbibliotek." ma:contentTypeScope="" ma:versionID="ca86e259940add04718b76bf331ace5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e998cb7032d2f31c25afda6fc50fe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E083213-387A-4EAE-8CC4-057101D50B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F606EF-EEC9-41F1-B33B-CC259A1C84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2A0E3F7-8FFD-4F45-A5E5-8E1ECFF6184A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UCR_PowerPoint</Template>
  <TotalTime>8295</TotalTime>
  <Words>649</Words>
  <Application>Microsoft Office PowerPoint</Application>
  <PresentationFormat>Bildspel på skärmen (4:3)</PresentationFormat>
  <Paragraphs>334</Paragraphs>
  <Slides>35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35</vt:i4>
      </vt:variant>
    </vt:vector>
  </HeadingPairs>
  <TitlesOfParts>
    <vt:vector size="41" baseType="lpstr">
      <vt:lpstr>Arial</vt:lpstr>
      <vt:lpstr>Calibri</vt:lpstr>
      <vt:lpstr>Comic Sans MS</vt:lpstr>
      <vt:lpstr>Wingdings</vt:lpstr>
      <vt:lpstr>UCR Theme</vt:lpstr>
      <vt:lpstr>Office Theme</vt:lpstr>
      <vt:lpstr>SPOR är på god väg</vt:lpstr>
      <vt:lpstr>SPOR användarmöte</vt:lpstr>
      <vt:lpstr>Agenda idag</vt:lpstr>
      <vt:lpstr>PowerPoint-presentation</vt:lpstr>
      <vt:lpstr>PowerPoint-presentation</vt:lpstr>
      <vt:lpstr>PowerPoint-presentation</vt:lpstr>
      <vt:lpstr>Rapport-toppen senaste kvartalet</vt:lpstr>
      <vt:lpstr>Nytt på rapportsidan</vt:lpstr>
      <vt:lpstr>Postoperativa avvikelser och komplikationer</vt:lpstr>
      <vt:lpstr>Postoperativa avvikelser och komplikationer</vt:lpstr>
      <vt:lpstr>Sena strykningar  </vt:lpstr>
      <vt:lpstr>Planeringsdata</vt:lpstr>
      <vt:lpstr>Inskickat data vid strykning </vt:lpstr>
      <vt:lpstr>Hur löser vi detta?</vt:lpstr>
      <vt:lpstr>Sena strykningar</vt:lpstr>
      <vt:lpstr>Sena strykningar</vt:lpstr>
      <vt:lpstr>       Gårdagens utfall</vt:lpstr>
      <vt:lpstr>Rapporter på sjukhusnivå</vt:lpstr>
      <vt:lpstr>Förvaltningsnivå</vt:lpstr>
      <vt:lpstr>Förbättrar för stora vårdgivare</vt:lpstr>
      <vt:lpstr>Får in sjukhus också</vt:lpstr>
      <vt:lpstr>Organisationsstruktur</vt:lpstr>
      <vt:lpstr>Framtida rapportarbete</vt:lpstr>
      <vt:lpstr>PowerPoint-presentation</vt:lpstr>
      <vt:lpstr>SPOR 3.0</vt:lpstr>
      <vt:lpstr>SPOR är på god väg</vt:lpstr>
      <vt:lpstr>Datakvalitet</vt:lpstr>
      <vt:lpstr>Korrekta registreringar per vårdgivare</vt:lpstr>
      <vt:lpstr>Rensa fellistan</vt:lpstr>
      <vt:lpstr>Rensa fellistan</vt:lpstr>
      <vt:lpstr>Rensa fellistan</vt:lpstr>
      <vt:lpstr>Borttagna registreringar</vt:lpstr>
      <vt:lpstr>Automatisk rensning av fellistan</vt:lpstr>
      <vt:lpstr>Representativ data</vt:lpstr>
      <vt:lpstr>PowerPoint-presentation</vt:lpstr>
    </vt:vector>
  </TitlesOfParts>
  <Company>Uppsala universitet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Camilla Brodén</dc:creator>
  <cp:lastModifiedBy>Gunnar Enlund</cp:lastModifiedBy>
  <cp:revision>188</cp:revision>
  <cp:lastPrinted>2015-02-03T13:20:55Z</cp:lastPrinted>
  <dcterms:created xsi:type="dcterms:W3CDTF">2015-01-09T10:25:29Z</dcterms:created>
  <dcterms:modified xsi:type="dcterms:W3CDTF">2016-03-20T08:38:06Z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0x0101004B7C99872244B44EA8AE86E1B8CAF8A4010071E71C414E27524FB95D2EB99BBE48EA</vt:lpwstr>
  </property>
</Properties>
</file>