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70" r:id="rId5"/>
    <p:sldId id="269" r:id="rId6"/>
    <p:sldId id="320" r:id="rId7"/>
    <p:sldId id="319" r:id="rId8"/>
    <p:sldId id="271" r:id="rId9"/>
    <p:sldId id="298" r:id="rId10"/>
    <p:sldId id="315" r:id="rId11"/>
    <p:sldId id="316" r:id="rId12"/>
    <p:sldId id="317" r:id="rId13"/>
    <p:sldId id="273" r:id="rId14"/>
    <p:sldId id="290" r:id="rId15"/>
    <p:sldId id="321" r:id="rId16"/>
    <p:sldId id="314" r:id="rId17"/>
    <p:sldId id="279" r:id="rId18"/>
    <p:sldId id="275" r:id="rId19"/>
    <p:sldId id="274" r:id="rId20"/>
    <p:sldId id="293" r:id="rId21"/>
    <p:sldId id="313" r:id="rId22"/>
    <p:sldId id="284" r:id="rId23"/>
    <p:sldId id="278" r:id="rId24"/>
    <p:sldId id="286" r:id="rId25"/>
    <p:sldId id="282" r:id="rId26"/>
    <p:sldId id="283" r:id="rId27"/>
    <p:sldId id="288" r:id="rId28"/>
    <p:sldId id="287" r:id="rId29"/>
    <p:sldId id="295" r:id="rId30"/>
    <p:sldId id="296" r:id="rId31"/>
    <p:sldId id="318" r:id="rId32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50"/>
    <a:srgbClr val="000000"/>
    <a:srgbClr val="52990B"/>
    <a:srgbClr val="3994AE"/>
    <a:srgbClr val="60B30D"/>
    <a:srgbClr val="FDDD69"/>
    <a:srgbClr val="B3D3BF"/>
    <a:srgbClr val="5EB146"/>
    <a:srgbClr val="6D6E71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92642" autoAdjust="0"/>
  </p:normalViewPr>
  <p:slideViewPr>
    <p:cSldViewPr snapToGrid="0">
      <p:cViewPr varScale="1">
        <p:scale>
          <a:sx n="92" d="100"/>
          <a:sy n="92" d="100"/>
        </p:scale>
        <p:origin x="-41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14039-C2DF-B24B-9A0F-F902003E7B74}" type="datetimeFigureOut">
              <a:rPr lang="sv-SE" smtClean="0"/>
              <a:t>2015-11-12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6625C-320D-2142-B038-2EEE8437C1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43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ADAE2-0043-4191-A803-7A9C57C7D9ED}" type="datetimeFigureOut">
              <a:rPr lang="en-IN" smtClean="0"/>
              <a:t>12-11-2015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F319-6A60-4E44-97E8-607B5119A5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71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här är saker</a:t>
            </a:r>
            <a:r>
              <a:rPr lang="sv-SE" baseline="0" dirty="0" smtClean="0"/>
              <a:t> som ni förhoppningsvis får ordning på under testfasen…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582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Anslutning: </a:t>
            </a:r>
            <a:br>
              <a:rPr lang="sv-SE" dirty="0" smtClean="0"/>
            </a:br>
            <a:r>
              <a:rPr lang="sv-SE" dirty="0" smtClean="0"/>
              <a:t>fyll i och skicka anmälningsblankett </a:t>
            </a:r>
            <a:br>
              <a:rPr lang="sv-SE" dirty="0" smtClean="0"/>
            </a:br>
            <a:r>
              <a:rPr lang="sv-SE" dirty="0" smtClean="0"/>
              <a:t>hitta IT-avdelningen- era nya bästa vänner</a:t>
            </a:r>
          </a:p>
          <a:p>
            <a:pPr marL="0" indent="0">
              <a:buNone/>
            </a:pPr>
            <a:r>
              <a:rPr lang="sv-SE" dirty="0" smtClean="0"/>
              <a:t>Test: </a:t>
            </a:r>
            <a:br>
              <a:rPr lang="sv-SE" dirty="0" smtClean="0"/>
            </a:br>
            <a:r>
              <a:rPr lang="sv-SE" dirty="0" smtClean="0"/>
              <a:t>Börja skicka data, egen modul eller </a:t>
            </a:r>
            <a:r>
              <a:rPr lang="sv-SE" dirty="0" err="1" smtClean="0"/>
              <a:t>evrys</a:t>
            </a:r>
            <a:r>
              <a:rPr lang="sv-SE" dirty="0" smtClean="0"/>
              <a:t>. Säkerställa att rätt saker skickas på rätt plats. Undersök om webbservice fungerar. </a:t>
            </a:r>
          </a:p>
          <a:p>
            <a:pPr marL="0" indent="0">
              <a:buNone/>
            </a:pPr>
            <a:r>
              <a:rPr lang="sv-SE" dirty="0" smtClean="0"/>
              <a:t>Arbeta upp</a:t>
            </a:r>
            <a:r>
              <a:rPr lang="sv-SE" baseline="0" dirty="0" smtClean="0"/>
              <a:t> fungerande organisation för att hantera fel som hamnar på fellistor. Vem skall göra vad?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Produktion:</a:t>
            </a:r>
            <a:br>
              <a:rPr lang="sv-SE" dirty="0" smtClean="0"/>
            </a:br>
            <a:r>
              <a:rPr lang="sv-SE" dirty="0" smtClean="0"/>
              <a:t>Kör rapporter för att hitta styrkor och svagheter</a:t>
            </a:r>
            <a:br>
              <a:rPr lang="sv-SE" dirty="0" smtClean="0"/>
            </a:br>
            <a:r>
              <a:rPr lang="sv-SE" dirty="0" smtClean="0"/>
              <a:t>Rätta data när det blir fel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79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89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 att underlätta processen att se och namnge vilken organisationsstruktur ni skickar</a:t>
            </a:r>
            <a:r>
              <a:rPr lang="sv-SE" baseline="0" dirty="0" smtClean="0"/>
              <a:t> in i SPOR har vi utvecklat en </a:t>
            </a:r>
            <a:r>
              <a:rPr lang="sv-SE" baseline="0" dirty="0" err="1" smtClean="0"/>
              <a:t>pimpad</a:t>
            </a:r>
            <a:r>
              <a:rPr lang="sv-SE" baseline="0" dirty="0" smtClean="0"/>
              <a:t> översiktssida för kliniker * sjukhus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734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Ny okänd klinik</a:t>
            </a:r>
            <a:r>
              <a:rPr lang="sv-SE" baseline="0" dirty="0" smtClean="0"/>
              <a:t> visar ID innan ni har namngivit den här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378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96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935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9047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013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– Sven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UCR_PPT-SV-Sta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3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87724-E0C4-4BAD-B2EF-C3A10585403E}" type="datetimeFigureOut">
              <a:rPr lang="sv-SE" smtClean="0"/>
              <a:t>2015-11-12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8A5D6E-D372-4A08-B544-13F1842E54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– Engel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UCR_PPT-Eng-Sta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1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me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presentation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495424"/>
            <a:ext cx="7214616" cy="3950208"/>
          </a:xfrm>
        </p:spPr>
        <p:txBody>
          <a:bodyPr/>
          <a:lstStyle>
            <a:lvl1pPr>
              <a:defRPr baseline="0"/>
            </a:lvl1pPr>
            <a:lvl2pPr>
              <a:spcBef>
                <a:spcPts val="1400"/>
              </a:spcBef>
              <a:spcAft>
                <a:spcPts val="600"/>
              </a:spcAft>
              <a:buSzPct val="80000"/>
              <a:defRPr/>
            </a:lvl2pPr>
            <a:lvl3pPr>
              <a:spcBef>
                <a:spcPts val="1400"/>
              </a:spcBef>
              <a:spcAft>
                <a:spcPts val="400"/>
              </a:spcAft>
              <a:defRPr/>
            </a:lvl3pPr>
            <a:lvl4pPr>
              <a:spcBef>
                <a:spcPts val="1400"/>
              </a:spcBef>
              <a:spcAft>
                <a:spcPts val="300"/>
              </a:spcAft>
              <a:defRPr baseline="0"/>
            </a:lvl4pPr>
            <a:lvl5pPr>
              <a:spcBef>
                <a:spcPts val="1400"/>
              </a:spcBef>
              <a:spcAft>
                <a:spcPts val="300"/>
              </a:spcAft>
              <a:buSzPct val="80000"/>
              <a:defRPr/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ändra</a:t>
            </a:r>
            <a:endParaRPr lang="en-US" dirty="0" smtClean="0"/>
          </a:p>
          <a:p>
            <a:pPr lvl="1"/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3"/>
            <a:r>
              <a:rPr lang="en-US" dirty="0" err="1" smtClean="0"/>
              <a:t>Fjärde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55879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5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 med 3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med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exempeltext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9264" y="1499616"/>
            <a:ext cx="7214616" cy="39502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400" b="1" i="1">
                <a:solidFill>
                  <a:srgbClr val="3994AE"/>
                </a:solidFill>
              </a:defRPr>
            </a:lvl2pPr>
            <a:lvl3pPr marL="228600" indent="-2286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"/>
              <a:defRPr sz="2400">
                <a:solidFill>
                  <a:schemeClr val="tx1"/>
                </a:solidFill>
              </a:defRPr>
            </a:lvl3pPr>
            <a:lvl4pPr marL="457200" indent="-228600">
              <a:lnSpc>
                <a:spcPct val="100000"/>
              </a:lnSpc>
              <a:spcBef>
                <a:spcPts val="1400"/>
              </a:spcBef>
              <a:buSzPct val="80000"/>
              <a:buFont typeface="Calibri" panose="020F0502020204030204" pitchFamily="34" charset="0"/>
              <a:buChar char="○"/>
              <a:defRPr sz="2400">
                <a:solidFill>
                  <a:schemeClr val="tx1"/>
                </a:solidFill>
              </a:defRPr>
            </a:lvl4pPr>
            <a:lvl5pPr marL="801688" indent="-265176">
              <a:lnSpc>
                <a:spcPct val="100000"/>
              </a:lnSpc>
              <a:spcBef>
                <a:spcPts val="14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H2 </a:t>
            </a:r>
            <a:r>
              <a:rPr lang="en-US" dirty="0" err="1" smtClean="0"/>
              <a:t>Rubrik</a:t>
            </a:r>
            <a:r>
              <a:rPr lang="en-US" dirty="0" smtClean="0"/>
              <a:t> med </a:t>
            </a:r>
            <a:r>
              <a:rPr lang="en-US" dirty="0" err="1" smtClean="0"/>
              <a:t>exempeltext</a:t>
            </a:r>
            <a:endParaRPr lang="en-US" dirty="0" smtClean="0"/>
          </a:p>
          <a:p>
            <a:pPr lvl="1"/>
            <a:r>
              <a:rPr lang="en-US" dirty="0" smtClean="0"/>
              <a:t>H3 Rubrik med exempeltext</a:t>
            </a:r>
          </a:p>
          <a:p>
            <a:pPr lvl="2"/>
            <a:r>
              <a:rPr lang="en-US" dirty="0" err="1" smtClean="0"/>
              <a:t>Punktlista</a:t>
            </a:r>
            <a:r>
              <a:rPr lang="en-US" dirty="0" smtClean="0"/>
              <a:t> med </a:t>
            </a:r>
            <a:r>
              <a:rPr lang="en-US" dirty="0" err="1" smtClean="0"/>
              <a:t>exempeltext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ligger under en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flera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endParaRPr lang="en-US" dirty="0" smtClean="0"/>
          </a:p>
          <a:p>
            <a:pPr lvl="3"/>
            <a:r>
              <a:rPr lang="en-US" dirty="0" err="1" smtClean="0"/>
              <a:t>Punktlista</a:t>
            </a:r>
            <a:r>
              <a:rPr lang="en-US" dirty="0" smtClean="0"/>
              <a:t> nivå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4"/>
            <a:r>
              <a:rPr lang="en-US" dirty="0" smtClean="0"/>
              <a:t>Punktlista nivå </a:t>
            </a:r>
            <a:r>
              <a:rPr lang="en-US" dirty="0" err="1" smtClean="0"/>
              <a:t>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32546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lide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H1 </a:t>
            </a:r>
            <a:r>
              <a:rPr lang="en-US" dirty="0" err="1" smtClean="0"/>
              <a:t>Rubrik</a:t>
            </a:r>
            <a:r>
              <a:rPr lang="en-US" dirty="0" smtClean="0"/>
              <a:t> med </a:t>
            </a:r>
            <a:r>
              <a:rPr lang="en-US" dirty="0" err="1" smtClean="0"/>
              <a:t>exempeltext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52500" y="2048691"/>
            <a:ext cx="7237413" cy="3751218"/>
          </a:xfrm>
          <a:prstGeom prst="rect">
            <a:avLst/>
          </a:prstGeom>
        </p:spPr>
        <p:txBody>
          <a:bodyPr bIns="1005840" anchor="ctr"/>
          <a:lstStyle>
            <a:lvl1pPr marL="0" indent="0" algn="ctr">
              <a:buNone/>
              <a:defRPr sz="3400" b="0">
                <a:solidFill>
                  <a:srgbClr val="6D6E71"/>
                </a:solidFill>
                <a:latin typeface="+mn-lt"/>
              </a:defRPr>
            </a:lvl1pPr>
          </a:lstStyle>
          <a:p>
            <a:r>
              <a:rPr lang="en-IN" dirty="0" smtClean="0"/>
              <a:t>[Plats </a:t>
            </a:r>
            <a:r>
              <a:rPr lang="en-IN" dirty="0" err="1" smtClean="0"/>
              <a:t>för</a:t>
            </a:r>
            <a:r>
              <a:rPr lang="en-IN" dirty="0" smtClean="0"/>
              <a:t> </a:t>
            </a:r>
            <a:r>
              <a:rPr lang="en-IN" dirty="0" err="1" smtClean="0"/>
              <a:t>bild</a:t>
            </a:r>
            <a:r>
              <a:rPr lang="en-IN" dirty="0" smtClean="0"/>
              <a:t>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81308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ektion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2" y="3454400"/>
            <a:ext cx="4823555" cy="3982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500" b="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err="1" smtClean="0"/>
              <a:t>Underrubrik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5995" y="2976750"/>
            <a:ext cx="4823914" cy="477462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Mellansektion</a:t>
            </a:r>
            <a:r>
              <a:rPr lang="en-US" dirty="0" smtClean="0"/>
              <a:t>, </a:t>
            </a:r>
            <a:r>
              <a:rPr lang="en-US" dirty="0" err="1" smtClean="0"/>
              <a:t>rubrik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47191" r="50360"/>
          <a:stretch/>
        </p:blipFill>
        <p:spPr>
          <a:xfrm>
            <a:off x="4834519" y="0"/>
            <a:ext cx="430948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9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med endas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H1 Rubrik med exempeltext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2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lide med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77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slide med 3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66727"/>
            <a:ext cx="7217812" cy="855662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H1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Rubrik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med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A60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exempeltext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9264" y="1499616"/>
            <a:ext cx="7214616" cy="3950208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sz="2400" b="1" i="1">
                <a:solidFill>
                  <a:srgbClr val="3994AE"/>
                </a:solidFill>
              </a:defRPr>
            </a:lvl2pPr>
            <a:lvl3pPr marL="228600" indent="-2286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"/>
              <a:defRPr sz="2400">
                <a:solidFill>
                  <a:schemeClr val="tx1"/>
                </a:solidFill>
              </a:defRPr>
            </a:lvl3pPr>
            <a:lvl4pPr marL="457200" indent="-228600">
              <a:lnSpc>
                <a:spcPct val="100000"/>
              </a:lnSpc>
              <a:spcBef>
                <a:spcPts val="1400"/>
              </a:spcBef>
              <a:buSzPct val="80000"/>
              <a:buFont typeface="Calibri" panose="020F0502020204030204" pitchFamily="34" charset="0"/>
              <a:buChar char="○"/>
              <a:defRPr sz="2400">
                <a:solidFill>
                  <a:schemeClr val="tx1"/>
                </a:solidFill>
              </a:defRPr>
            </a:lvl4pPr>
            <a:lvl5pPr marL="801688" indent="-265176">
              <a:lnSpc>
                <a:spcPct val="100000"/>
              </a:lnSpc>
              <a:spcBef>
                <a:spcPts val="1400"/>
              </a:spcBef>
              <a:buFont typeface="Calibri" panose="020F0502020204030204" pitchFamily="34" charset="0"/>
              <a:buChar char="–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H2 </a:t>
            </a:r>
            <a:r>
              <a:rPr lang="en-US" dirty="0" err="1" smtClean="0"/>
              <a:t>Rubrik</a:t>
            </a:r>
            <a:r>
              <a:rPr lang="en-US" dirty="0" smtClean="0"/>
              <a:t> med </a:t>
            </a:r>
            <a:r>
              <a:rPr lang="en-US" dirty="0" err="1" smtClean="0"/>
              <a:t>exempeltext</a:t>
            </a:r>
            <a:endParaRPr lang="en-US" dirty="0" smtClean="0"/>
          </a:p>
          <a:p>
            <a:pPr lvl="1"/>
            <a:r>
              <a:rPr lang="en-US" dirty="0" smtClean="0"/>
              <a:t>H3 Rubrik med exempeltext</a:t>
            </a:r>
          </a:p>
          <a:p>
            <a:pPr lvl="2"/>
            <a:r>
              <a:rPr lang="en-US" dirty="0" err="1" smtClean="0"/>
              <a:t>Punktlista</a:t>
            </a:r>
            <a:r>
              <a:rPr lang="en-US" dirty="0" smtClean="0"/>
              <a:t> med </a:t>
            </a:r>
            <a:r>
              <a:rPr lang="en-US" dirty="0" err="1" smtClean="0"/>
              <a:t>exempeltext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ligger under en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flera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endParaRPr lang="en-US" dirty="0" smtClean="0"/>
          </a:p>
          <a:p>
            <a:pPr lvl="3"/>
            <a:r>
              <a:rPr lang="en-US" dirty="0" err="1" smtClean="0"/>
              <a:t>Punktlista</a:t>
            </a:r>
            <a:r>
              <a:rPr lang="en-US" dirty="0" smtClean="0"/>
              <a:t> nivå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4"/>
            <a:r>
              <a:rPr lang="en-US" dirty="0" smtClean="0"/>
              <a:t>Punktlista nivå </a:t>
            </a:r>
            <a:r>
              <a:rPr lang="en-US" dirty="0" err="1" smtClean="0"/>
              <a:t>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7152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36">
          <p15:clr>
            <a:srgbClr val="FBAE40"/>
          </p15:clr>
        </p15:guide>
        <p15:guide id="2" pos="600">
          <p15:clr>
            <a:srgbClr val="FBAE40"/>
          </p15:clr>
        </p15:guide>
        <p15:guide id="3" pos="5160">
          <p15:clr>
            <a:srgbClr val="FBAE40"/>
          </p15:clr>
        </p15:guide>
        <p15:guide id="4" orient="horz" pos="40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466727"/>
            <a:ext cx="7217812" cy="8556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H1 </a:t>
            </a:r>
            <a:r>
              <a:rPr lang="en-US" dirty="0" err="1" smtClean="0"/>
              <a:t>Rubrik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1550" y="1495424"/>
            <a:ext cx="7214616" cy="3950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IN" dirty="0" smtClean="0"/>
              <a:t>Punktlista nivå ett</a:t>
            </a:r>
          </a:p>
          <a:p>
            <a:pPr lvl="1"/>
            <a:r>
              <a:rPr lang="en-US" dirty="0" err="1" smtClean="0"/>
              <a:t>Punktlista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två</a:t>
            </a:r>
            <a:endParaRPr lang="en-US" dirty="0" smtClean="0"/>
          </a:p>
          <a:p>
            <a:pPr lvl="2"/>
            <a:r>
              <a:rPr lang="en-US" dirty="0" err="1" smtClean="0"/>
              <a:t>Punktlista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endParaRPr lang="en-US" dirty="0" smtClean="0"/>
          </a:p>
          <a:p>
            <a:pPr lvl="3"/>
            <a:r>
              <a:rPr lang="pt-BR" dirty="0" err="1" smtClean="0"/>
              <a:t>Punktlista</a:t>
            </a:r>
            <a:r>
              <a:rPr lang="pt-BR" dirty="0" smtClean="0"/>
              <a:t> </a:t>
            </a:r>
            <a:r>
              <a:rPr lang="pt-BR" dirty="0" err="1" smtClean="0"/>
              <a:t>nivå</a:t>
            </a:r>
            <a:r>
              <a:rPr lang="pt-BR" dirty="0" smtClean="0"/>
              <a:t> </a:t>
            </a:r>
            <a:r>
              <a:rPr lang="pt-BR" dirty="0" err="1" smtClean="0"/>
              <a:t>fyra</a:t>
            </a:r>
            <a:endParaRPr lang="pt-BR" dirty="0" smtClean="0"/>
          </a:p>
          <a:p>
            <a:pPr lvl="4"/>
            <a:r>
              <a:rPr lang="en-US" dirty="0" err="1" smtClean="0"/>
              <a:t>Punktlista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r>
              <a:rPr lang="en-US" dirty="0" smtClean="0"/>
              <a:t> fem</a:t>
            </a:r>
          </a:p>
        </p:txBody>
      </p:sp>
      <p:pic>
        <p:nvPicPr>
          <p:cNvPr id="8" name="Bildobjekt 7" descr="Namnlöst-1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95" y="6117939"/>
            <a:ext cx="126796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8" r:id="rId4"/>
    <p:sldLayoutId id="2147483671" r:id="rId5"/>
    <p:sldLayoutId id="2147483663" r:id="rId6"/>
    <p:sldLayoutId id="2147483666" r:id="rId7"/>
    <p:sldLayoutId id="2147483667" r:id="rId8"/>
    <p:sldLayoutId id="2147483673" r:id="rId9"/>
    <p:sldLayoutId id="214748367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b="1" kern="1200" spc="0" baseline="0">
          <a:solidFill>
            <a:srgbClr val="62A60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SzPct val="100000"/>
        <a:buFont typeface="Wingdings" panose="05000000000000000000" pitchFamily="2" charset="2"/>
        <a:buChar char="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SzPct val="80000"/>
        <a:buFont typeface="Calibri" panose="020F0502020204030204" pitchFamily="34" charset="0"/>
        <a:buChar char="○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1400"/>
        </a:spcBef>
        <a:spcAft>
          <a:spcPts val="40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3038" algn="l" defTabSz="914400" rtl="0" eaLnBrk="1" latinLnBrk="0" hangingPunct="1">
        <a:lnSpc>
          <a:spcPct val="100000"/>
        </a:lnSpc>
        <a:spcBef>
          <a:spcPts val="1400"/>
        </a:spcBef>
        <a:spcAft>
          <a:spcPts val="300"/>
        </a:spcAft>
        <a:buFont typeface="Wingdings" panose="05000000000000000000" pitchFamily="2" charset="2"/>
        <a:buChar char="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174625" algn="l" defTabSz="914400" rtl="0" eaLnBrk="1" latinLnBrk="0" hangingPunct="1">
        <a:lnSpc>
          <a:spcPct val="100000"/>
        </a:lnSpc>
        <a:spcBef>
          <a:spcPts val="1400"/>
        </a:spcBef>
        <a:spcAft>
          <a:spcPts val="300"/>
        </a:spcAft>
        <a:buSzPct val="80000"/>
        <a:buFont typeface="Calibri" panose="020F0502020204030204" pitchFamily="34" charset="0"/>
        <a:buChar char="○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 userDrawn="1">
          <p15:clr>
            <a:srgbClr val="F26B43"/>
          </p15:clr>
        </p15:guide>
        <p15:guide id="2" pos="600" userDrawn="1">
          <p15:clr>
            <a:srgbClr val="F26B43"/>
          </p15:clr>
        </p15:guide>
        <p15:guide id="3" pos="5160" userDrawn="1">
          <p15:clr>
            <a:srgbClr val="F26B43"/>
          </p15:clr>
        </p15:guide>
        <p15:guide id="4" orient="horz" pos="3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SPOR användarmöte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Stockholm 13 november 2015</a:t>
            </a:r>
          </a:p>
          <a:p>
            <a:endParaRPr lang="sv-SE" dirty="0"/>
          </a:p>
          <a:p>
            <a:r>
              <a:rPr lang="sv-SE" sz="2000" dirty="0" smtClean="0"/>
              <a:t>Camilla Brodén</a:t>
            </a:r>
          </a:p>
          <a:p>
            <a:r>
              <a:rPr lang="sv-SE" sz="2000" dirty="0" smtClean="0"/>
              <a:t>Joel Damberg  </a:t>
            </a:r>
            <a:endParaRPr lang="sv-SE" sz="2000" dirty="0"/>
          </a:p>
          <a:p>
            <a:r>
              <a:rPr lang="sv-SE" sz="2000" dirty="0" smtClean="0"/>
              <a:t>Linda Engblom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653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8387" y="419938"/>
            <a:ext cx="3219792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dirty="0" smtClean="0"/>
              <a:t>Ifyllnadsgrad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Akutprioritering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Antibiotikaprofylax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Avvikelser och komplikationer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Funktionsbedömning ASA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Höftfraktur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Mortalitet 20 i topp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Mortalitet ASA och ålder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Mortalitet ingreppsspecifik</a:t>
            </a:r>
          </a:p>
          <a:p>
            <a:pPr>
              <a:spcBef>
                <a:spcPts val="600"/>
              </a:spcBef>
            </a:pPr>
            <a:r>
              <a:rPr lang="sv-SE" dirty="0"/>
              <a:t>Ombokningar och strykningar</a:t>
            </a:r>
          </a:p>
          <a:p>
            <a:pPr>
              <a:spcBef>
                <a:spcPts val="600"/>
              </a:spcBef>
            </a:pPr>
            <a:r>
              <a:rPr lang="sv-SE" dirty="0"/>
              <a:t>Postoperativ smärta</a:t>
            </a:r>
          </a:p>
          <a:p>
            <a:pPr>
              <a:spcBef>
                <a:spcPts val="600"/>
              </a:spcBef>
            </a:pPr>
            <a:r>
              <a:rPr lang="sv-SE" dirty="0"/>
              <a:t>Postoperativt illamående</a:t>
            </a:r>
          </a:p>
          <a:p>
            <a:pPr>
              <a:spcBef>
                <a:spcPts val="600"/>
              </a:spcBef>
            </a:pPr>
            <a:r>
              <a:rPr lang="sv-SE" dirty="0"/>
              <a:t>Processdata</a:t>
            </a:r>
          </a:p>
          <a:p>
            <a:pPr>
              <a:spcBef>
                <a:spcPts val="600"/>
              </a:spcBef>
            </a:pPr>
            <a:r>
              <a:rPr lang="sv-SE" dirty="0"/>
              <a:t>Processdata vecka</a:t>
            </a:r>
          </a:p>
          <a:p>
            <a:pPr>
              <a:spcBef>
                <a:spcPts val="600"/>
              </a:spcBef>
            </a:pPr>
            <a:r>
              <a:rPr lang="sv-SE" dirty="0"/>
              <a:t>Vanligaste operationerna</a:t>
            </a:r>
          </a:p>
          <a:p>
            <a:pPr>
              <a:spcBef>
                <a:spcPts val="600"/>
              </a:spcBef>
            </a:pPr>
            <a:r>
              <a:rPr lang="sv-SE" dirty="0"/>
              <a:t>WHO checklista</a:t>
            </a:r>
          </a:p>
          <a:p>
            <a:pPr>
              <a:spcBef>
                <a:spcPts val="600"/>
              </a:spcBef>
            </a:pPr>
            <a:r>
              <a:rPr lang="sv-SE" dirty="0"/>
              <a:t>Ålder och </a:t>
            </a:r>
            <a:r>
              <a:rPr lang="sv-SE" dirty="0" smtClean="0"/>
              <a:t>operationsfrekvens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3686806" y="2493174"/>
            <a:ext cx="3219792" cy="3543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3686806" y="3258984"/>
            <a:ext cx="3219792" cy="3543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3690616" y="3617124"/>
            <a:ext cx="3219792" cy="3543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73" y="2331200"/>
            <a:ext cx="7652766" cy="207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Nya namn</a:t>
            </a:r>
            <a:endParaRPr lang="sv-S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623113" y="793631"/>
            <a:ext cx="3314419" cy="86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Sena strykningar data (oktober 2015)</a:t>
            </a:r>
            <a:endParaRPr lang="sv-S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420211"/>
              </p:ext>
            </p:extLst>
          </p:nvPr>
        </p:nvGraphicFramePr>
        <p:xfrm>
          <a:off x="312996" y="1469558"/>
          <a:ext cx="8431757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656"/>
                <a:gridCol w="1972816"/>
                <a:gridCol w="2304256"/>
                <a:gridCol w="1879029"/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Inskickad data </a:t>
                      </a:r>
                    </a:p>
                    <a:p>
                      <a:r>
                        <a:rPr lang="sv-SE" dirty="0" smtClean="0"/>
                        <a:t>vid </a:t>
                      </a:r>
                      <a:r>
                        <a:rPr lang="sv-SE" baseline="0" dirty="0" smtClean="0"/>
                        <a:t>strykning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Mer än</a:t>
                      </a:r>
                      <a:r>
                        <a:rPr lang="sv-SE" baseline="0" dirty="0" smtClean="0"/>
                        <a:t> en rad </a:t>
                      </a:r>
                      <a:r>
                        <a:rPr lang="sv-SE" dirty="0" smtClean="0"/>
                        <a:t>planering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Planerad </a:t>
                      </a:r>
                      <a:br>
                        <a:rPr lang="sv-SE" dirty="0" smtClean="0"/>
                      </a:br>
                      <a:r>
                        <a:rPr lang="sv-SE" dirty="0" err="1" smtClean="0"/>
                        <a:t>optid</a:t>
                      </a:r>
                      <a:r>
                        <a:rPr lang="sv-SE" baseline="0" dirty="0" smtClean="0"/>
                        <a:t> start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Planerad</a:t>
                      </a:r>
                      <a:r>
                        <a:rPr lang="sv-SE" baseline="0" dirty="0" smtClean="0"/>
                        <a:t> patienttid start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Stockholm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Sörmland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Östergötland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? 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?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Kronoberg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?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?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Kalmar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Halland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Västra</a:t>
                      </a:r>
                      <a:r>
                        <a:rPr lang="sv-SE" baseline="0" dirty="0" smtClean="0"/>
                        <a:t> Götaland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Dalarna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?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?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Gävleborg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?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?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Värmland (test)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/>
                        <a:t>?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?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Västmanland (test)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 smtClean="0">
                          <a:solidFill>
                            <a:srgbClr val="00B050"/>
                          </a:solidFill>
                        </a:rPr>
                        <a:t>Ja</a:t>
                      </a:r>
                      <a:endParaRPr lang="sv-S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>
                          <a:solidFill>
                            <a:srgbClr val="C00000"/>
                          </a:solidFill>
                        </a:rPr>
                        <a:t>Nej</a:t>
                      </a:r>
                      <a:endParaRPr lang="sv-S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Västerbotten (test)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0" dirty="0" smtClean="0"/>
                        <a:t>Inget</a:t>
                      </a:r>
                      <a:r>
                        <a:rPr lang="sv-SE" b="0" baseline="0" dirty="0" smtClean="0"/>
                        <a:t> data</a:t>
                      </a:r>
                      <a:endParaRPr lang="sv-S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0" dirty="0" smtClean="0"/>
                        <a:t>Inget data</a:t>
                      </a:r>
                      <a:endParaRPr lang="sv-S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Inget data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4559300" y="1322389"/>
            <a:ext cx="4394200" cy="553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6680200" y="1436689"/>
            <a:ext cx="2425700" cy="553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2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699" y="1305262"/>
            <a:ext cx="8235950" cy="4781550"/>
            <a:chOff x="73699" y="1305262"/>
            <a:chExt cx="8235950" cy="47815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9" y="1305262"/>
              <a:ext cx="8235950" cy="478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403401" y="4263655"/>
              <a:ext cx="499825" cy="2020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Medel och median i rapporter</a:t>
            </a:r>
            <a:endParaRPr lang="sv-SE" dirty="0"/>
          </a:p>
        </p:txBody>
      </p:sp>
      <p:sp>
        <p:nvSpPr>
          <p:cNvPr id="4" name="Oval 3"/>
          <p:cNvSpPr/>
          <p:nvPr/>
        </p:nvSpPr>
        <p:spPr>
          <a:xfrm>
            <a:off x="258945" y="5445940"/>
            <a:ext cx="2395243" cy="42887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3362363" y="3578347"/>
            <a:ext cx="2395243" cy="42887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5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Urval i rapporter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400" b="0" dirty="0" smtClean="0"/>
              <a:t>Alla operationskoder eller </a:t>
            </a:r>
            <a:r>
              <a:rPr lang="sv-SE" sz="2400" b="0" dirty="0" err="1" smtClean="0"/>
              <a:t>SPORs</a:t>
            </a:r>
            <a:r>
              <a:rPr lang="sv-SE" sz="2400" b="0" dirty="0" smtClean="0"/>
              <a:t> definition</a:t>
            </a:r>
          </a:p>
          <a:p>
            <a:pPr marL="5715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200" b="0" dirty="0" smtClean="0"/>
              <a:t>Processdata</a:t>
            </a:r>
          </a:p>
          <a:p>
            <a:pPr marL="5715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200" b="0" dirty="0" smtClean="0"/>
              <a:t>Processdata </a:t>
            </a:r>
            <a:r>
              <a:rPr lang="sv-SE" sz="2200" b="0" dirty="0" smtClean="0"/>
              <a:t>vecka </a:t>
            </a:r>
          </a:p>
          <a:p>
            <a:pPr marL="5715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200" b="0" dirty="0" smtClean="0"/>
              <a:t>Ålder och operationsfrekvens</a:t>
            </a:r>
            <a:endParaRPr lang="sv-SE" sz="2200" b="0" dirty="0"/>
          </a:p>
        </p:txBody>
      </p:sp>
      <p:grpSp>
        <p:nvGrpSpPr>
          <p:cNvPr id="4" name="Group 3"/>
          <p:cNvGrpSpPr/>
          <p:nvPr/>
        </p:nvGrpSpPr>
        <p:grpSpPr>
          <a:xfrm>
            <a:off x="814650" y="3145657"/>
            <a:ext cx="7779174" cy="3630103"/>
            <a:chOff x="695796" y="1647645"/>
            <a:chExt cx="6313734" cy="2966196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3" t="29496" r="56718" b="40288"/>
            <a:stretch/>
          </p:blipFill>
          <p:spPr bwMode="auto">
            <a:xfrm>
              <a:off x="695796" y="1647645"/>
              <a:ext cx="6313734" cy="296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014" y="2227508"/>
              <a:ext cx="2015206" cy="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42951" r="69599" b="50991"/>
          <a:stretch/>
        </p:blipFill>
        <p:spPr bwMode="auto">
          <a:xfrm>
            <a:off x="3533609" y="4761202"/>
            <a:ext cx="2630743" cy="76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Urval på kliniker i rapporter</a:t>
            </a:r>
            <a:endParaRPr lang="sv-SE" dirty="0"/>
          </a:p>
        </p:txBody>
      </p:sp>
      <p:grpSp>
        <p:nvGrpSpPr>
          <p:cNvPr id="4" name="Group 3"/>
          <p:cNvGrpSpPr/>
          <p:nvPr/>
        </p:nvGrpSpPr>
        <p:grpSpPr>
          <a:xfrm>
            <a:off x="-70950" y="1647645"/>
            <a:ext cx="9395123" cy="3252159"/>
            <a:chOff x="-70950" y="1647645"/>
            <a:chExt cx="9395123" cy="3252159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3" t="29496" r="42767" b="40288"/>
            <a:stretch/>
          </p:blipFill>
          <p:spPr bwMode="auto">
            <a:xfrm>
              <a:off x="-70950" y="1647645"/>
              <a:ext cx="9395123" cy="325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8" y="2285302"/>
              <a:ext cx="2216727" cy="372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715455" y="5168129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Alla rapporter sånär på ”Ombokningar och strykningar” och ”Ifyllnadsgrad”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82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66727"/>
            <a:ext cx="8031134" cy="855662"/>
          </a:xfrm>
        </p:spPr>
        <p:txBody>
          <a:bodyPr>
            <a:normAutofit fontScale="90000"/>
          </a:bodyPr>
          <a:lstStyle/>
          <a:p>
            <a:r>
              <a:rPr lang="sv-SE" dirty="0"/>
              <a:t>Se data i rapporter per sjukhus och klinik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691775"/>
              </p:ext>
            </p:extLst>
          </p:nvPr>
        </p:nvGraphicFramePr>
        <p:xfrm>
          <a:off x="241540" y="3861048"/>
          <a:ext cx="8503658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407"/>
                <a:gridCol w="1346070"/>
                <a:gridCol w="1455581"/>
                <a:gridCol w="1608800"/>
                <a:gridCol w="1608800"/>
              </a:tblGrid>
              <a:tr h="1390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Småstads</a:t>
                      </a:r>
                      <a:r>
                        <a:rPr lang="sv-SE" baseline="0" dirty="0" smtClean="0"/>
                        <a:t> sjukhus</a:t>
                      </a:r>
                      <a:endParaRPr lang="sv-SE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Storstads universitetssjukhus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139040">
                <a:tc>
                  <a:txBody>
                    <a:bodyPr/>
                    <a:lstStyle/>
                    <a:p>
                      <a:pPr algn="r"/>
                      <a:endParaRPr lang="sv-S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BB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C-</a:t>
                      </a:r>
                      <a:r>
                        <a:rPr lang="sv-SE" dirty="0" err="1" smtClean="0"/>
                        <a:t>op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BB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C-</a:t>
                      </a:r>
                      <a:r>
                        <a:rPr lang="sv-SE" dirty="0" err="1" smtClean="0"/>
                        <a:t>op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Kirurgiklin</a:t>
                      </a:r>
                      <a:r>
                        <a:rPr lang="sv-SE" dirty="0" smtClean="0"/>
                        <a:t>.</a:t>
                      </a:r>
                      <a:r>
                        <a:rPr lang="sv-SE" baseline="0" dirty="0" smtClean="0"/>
                        <a:t> Storstad</a:t>
                      </a:r>
                      <a:endParaRPr lang="sv-SE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Kirurgiklin</a:t>
                      </a:r>
                      <a:r>
                        <a:rPr lang="sv-SE" dirty="0" smtClean="0"/>
                        <a:t>. Småstad</a:t>
                      </a:r>
                      <a:endParaRPr lang="sv-SE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Ortopedikliniken</a:t>
                      </a:r>
                      <a:endParaRPr lang="sv-SE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Kvinnokliniken</a:t>
                      </a:r>
                      <a:endParaRPr lang="sv-SE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ÖNH-kliniken</a:t>
                      </a:r>
                      <a:endParaRPr lang="sv-SE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693128" y="4916474"/>
            <a:ext cx="1368152" cy="1838656"/>
          </a:xfrm>
          <a:prstGeom prst="roundRect">
            <a:avLst/>
          </a:prstGeom>
          <a:noFill/>
          <a:ln w="38100">
            <a:solidFill>
              <a:srgbClr val="FDDD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ounded Rectangle 4"/>
          <p:cNvSpPr/>
          <p:nvPr/>
        </p:nvSpPr>
        <p:spPr>
          <a:xfrm>
            <a:off x="2774738" y="5601042"/>
            <a:ext cx="5881200" cy="415864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7435068" y="4931597"/>
            <a:ext cx="1008112" cy="3438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755576" y="1340768"/>
            <a:ext cx="42729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Se data i rapporter: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Per vårdgivare (alla sjukhus)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Per sjukhus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Per operationsenhet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Per klinik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Per operationsenhet och klinik</a:t>
            </a:r>
            <a:endParaRPr lang="sv-SE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774738" y="4916474"/>
            <a:ext cx="5881200" cy="1838656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ounded Rectangle 8"/>
          <p:cNvSpPr/>
          <p:nvPr/>
        </p:nvSpPr>
        <p:spPr>
          <a:xfrm flipH="1">
            <a:off x="2770022" y="4916474"/>
            <a:ext cx="2707498" cy="183865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ounded Rectangle 9"/>
          <p:cNvSpPr/>
          <p:nvPr/>
        </p:nvSpPr>
        <p:spPr>
          <a:xfrm>
            <a:off x="839338" y="2593093"/>
            <a:ext cx="141048" cy="1397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DD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ounded Rectangle 11"/>
          <p:cNvSpPr/>
          <p:nvPr/>
        </p:nvSpPr>
        <p:spPr>
          <a:xfrm>
            <a:off x="839338" y="1875481"/>
            <a:ext cx="141048" cy="13975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ounded Rectangle 12"/>
          <p:cNvSpPr/>
          <p:nvPr/>
        </p:nvSpPr>
        <p:spPr>
          <a:xfrm>
            <a:off x="839338" y="2248344"/>
            <a:ext cx="141048" cy="13975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ounded Rectangle 13"/>
          <p:cNvSpPr/>
          <p:nvPr/>
        </p:nvSpPr>
        <p:spPr>
          <a:xfrm>
            <a:off x="839338" y="2934884"/>
            <a:ext cx="141048" cy="13975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ounded Rectangle 14"/>
          <p:cNvSpPr/>
          <p:nvPr/>
        </p:nvSpPr>
        <p:spPr>
          <a:xfrm>
            <a:off x="839338" y="3307746"/>
            <a:ext cx="141048" cy="1397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6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5" grpId="0" uiExpand="1" animBg="1"/>
      <p:bldP spid="6" grpId="0" uiExpand="1" animBg="1"/>
      <p:bldP spid="7" grpId="0" uiExpand="1" build="p"/>
      <p:bldP spid="8" grpId="0" uiExpand="1" animBg="1"/>
      <p:bldP spid="9" grpId="0" uiExpand="1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8264" y="1772816"/>
            <a:ext cx="3690000" cy="3672408"/>
          </a:xfrm>
          <a:prstGeom prst="rect">
            <a:avLst/>
          </a:prstGeom>
          <a:ln w="28575">
            <a:solidFill>
              <a:srgbClr val="3994A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   </a:t>
            </a:r>
            <a:r>
              <a:rPr lang="sv-SE" sz="2000" dirty="0"/>
              <a:t> </a:t>
            </a:r>
            <a:r>
              <a:rPr lang="sv-SE" sz="2000" dirty="0" smtClean="0"/>
              <a:t>  Vårdgivare		</a:t>
            </a:r>
          </a:p>
          <a:p>
            <a:pPr algn="ctr"/>
            <a:r>
              <a:rPr lang="sv-SE" sz="1100" dirty="0" smtClean="0"/>
              <a:t/>
            </a:r>
            <a:br>
              <a:rPr lang="sv-SE" sz="1100" dirty="0" smtClean="0"/>
            </a:br>
            <a:r>
              <a:rPr lang="sv-SE" sz="1100" dirty="0" smtClean="0"/>
              <a:t/>
            </a:r>
            <a:br>
              <a:rPr lang="sv-SE" sz="1100" dirty="0" smtClean="0"/>
            </a:br>
            <a:r>
              <a:rPr lang="sv-SE" sz="2000" dirty="0" smtClean="0"/>
              <a:t> 		 </a:t>
            </a:r>
          </a:p>
          <a:p>
            <a:pPr algn="ctr"/>
            <a:r>
              <a:rPr lang="sv-SE" sz="2000" dirty="0" smtClean="0"/>
              <a:t>  		</a:t>
            </a:r>
          </a:p>
          <a:p>
            <a:pPr algn="ctr"/>
            <a:endParaRPr lang="sv-SE" sz="2000" dirty="0"/>
          </a:p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2000" dirty="0"/>
          </a:p>
          <a:p>
            <a:pPr algn="ctr"/>
            <a:endParaRPr lang="sv-SE" sz="2000" dirty="0" smtClean="0"/>
          </a:p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Organisationsstruktur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2782790" y="2782842"/>
            <a:ext cx="2523586" cy="2556083"/>
          </a:xfrm>
          <a:prstGeom prst="rect">
            <a:avLst/>
          </a:prstGeom>
          <a:ln>
            <a:solidFill>
              <a:srgbClr val="529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 smtClean="0">
                <a:solidFill>
                  <a:schemeClr val="lt1"/>
                </a:solidFill>
              </a:rPr>
              <a:t>Sjukhus</a:t>
            </a:r>
            <a:br>
              <a:rPr lang="sv-SE" sz="2000" dirty="0" smtClean="0">
                <a:solidFill>
                  <a:schemeClr val="lt1"/>
                </a:solidFill>
              </a:rPr>
            </a:br>
            <a:endParaRPr lang="sv-SE" sz="2000" dirty="0"/>
          </a:p>
          <a:p>
            <a:pPr algn="ctr"/>
            <a:endParaRPr lang="sv-SE" sz="2000" dirty="0" smtClean="0">
              <a:solidFill>
                <a:schemeClr val="lt1"/>
              </a:solidFill>
            </a:endParaRPr>
          </a:p>
          <a:p>
            <a:pPr algn="ctr"/>
            <a:endParaRPr lang="sv-SE" sz="2000" dirty="0"/>
          </a:p>
          <a:p>
            <a:pPr algn="ctr"/>
            <a:endParaRPr lang="sv-SE" sz="2000" dirty="0" smtClean="0">
              <a:solidFill>
                <a:schemeClr val="lt1"/>
              </a:solidFill>
            </a:endParaRPr>
          </a:p>
          <a:p>
            <a:pPr algn="ctr"/>
            <a:endParaRPr lang="sv-SE" sz="2000" dirty="0"/>
          </a:p>
          <a:p>
            <a:pPr algn="ctr"/>
            <a:endParaRPr lang="sv-SE" sz="2000" dirty="0">
              <a:solidFill>
                <a:schemeClr val="lt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1021" y="1660124"/>
            <a:ext cx="1935331" cy="859996"/>
          </a:xfrm>
          <a:prstGeom prst="wedgeEllipseCallout">
            <a:avLst>
              <a:gd name="adj1" fmla="val 112076"/>
              <a:gd name="adj2" fmla="val 16800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Landsting/ Region/Privat vårdgivare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3456" y="2627169"/>
            <a:ext cx="2088232" cy="720080"/>
          </a:xfrm>
          <a:prstGeom prst="wedgeEllipseCallout">
            <a:avLst>
              <a:gd name="adj1" fmla="val 92165"/>
              <a:gd name="adj2" fmla="val 19149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Fysiskt avgränsad enhet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4921" y="3573016"/>
            <a:ext cx="2319325" cy="1669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2990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sv-SE" sz="2000" dirty="0" smtClean="0"/>
              <a:t>Operationsenhet</a:t>
            </a:r>
            <a:r>
              <a:rPr lang="sv-SE" sz="1100" dirty="0" smtClean="0"/>
              <a:t/>
            </a:r>
            <a:br>
              <a:rPr lang="sv-SE" sz="1100" dirty="0" smtClean="0"/>
            </a:br>
            <a:r>
              <a:rPr lang="sv-SE" sz="1100" dirty="0" smtClean="0"/>
              <a:t/>
            </a:r>
            <a:br>
              <a:rPr lang="sv-SE" sz="1100" dirty="0" smtClean="0"/>
            </a:br>
            <a:endParaRPr lang="sv-SE" sz="2000" dirty="0" smtClean="0"/>
          </a:p>
          <a:p>
            <a:pPr algn="ctr"/>
            <a:endParaRPr lang="sv-SE" sz="2000" dirty="0"/>
          </a:p>
        </p:txBody>
      </p:sp>
      <p:sp>
        <p:nvSpPr>
          <p:cNvPr id="8" name="Oval Callout 7"/>
          <p:cNvSpPr/>
          <p:nvPr/>
        </p:nvSpPr>
        <p:spPr>
          <a:xfrm>
            <a:off x="71021" y="3454298"/>
            <a:ext cx="2371219" cy="837220"/>
          </a:xfrm>
          <a:prstGeom prst="wedgeEllipseCallout">
            <a:avLst>
              <a:gd name="adj1" fmla="val 74362"/>
              <a:gd name="adj2" fmla="val 13399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Fysiskt avgränsad enhet (mottagning/</a:t>
            </a:r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operationsavdelning)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6579" y="4395743"/>
            <a:ext cx="1896008" cy="617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dirty="0" smtClean="0"/>
              <a:t>Sal</a:t>
            </a:r>
            <a:endParaRPr lang="sv-SE" sz="2000" dirty="0"/>
          </a:p>
        </p:txBody>
      </p:sp>
      <p:sp>
        <p:nvSpPr>
          <p:cNvPr id="10" name="Rectangle 9"/>
          <p:cNvSpPr/>
          <p:nvPr/>
        </p:nvSpPr>
        <p:spPr>
          <a:xfrm>
            <a:off x="5418844" y="1872039"/>
            <a:ext cx="822656" cy="3474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2000" dirty="0" smtClean="0">
                <a:solidFill>
                  <a:schemeClr val="tx1"/>
                </a:solidFill>
              </a:rPr>
              <a:t>Klinik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834728" y="2538615"/>
            <a:ext cx="2158352" cy="2165843"/>
          </a:xfrm>
          <a:prstGeom prst="wedgeEllipseCallout">
            <a:avLst>
              <a:gd name="adj1" fmla="val -82403"/>
              <a:gd name="adj2" fmla="val 4407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Verksamhets-</a:t>
            </a:r>
            <a:br>
              <a:rPr lang="sv-SE" sz="1400" dirty="0" smtClean="0">
                <a:solidFill>
                  <a:schemeClr val="tx1"/>
                </a:solidFill>
              </a:rPr>
            </a:br>
            <a:r>
              <a:rPr lang="sv-SE" sz="1400" dirty="0" smtClean="0">
                <a:solidFill>
                  <a:schemeClr val="tx1"/>
                </a:solidFill>
              </a:rPr>
              <a:t>område dit operatör och patient tillhör. </a:t>
            </a:r>
          </a:p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Kan vara verksam på flera operations-enheter på flera sjukhus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03456" y="4398568"/>
            <a:ext cx="2338784" cy="830632"/>
          </a:xfrm>
          <a:prstGeom prst="wedgeEllipseCallout">
            <a:avLst>
              <a:gd name="adj1" fmla="val 86000"/>
              <a:gd name="adj2" fmla="val -12660"/>
            </a:avLst>
          </a:prstGeom>
          <a:solidFill>
            <a:srgbClr val="FFFF9F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Fysisk enhet (röntgen/operations-sal/mottagningsrum)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Processen på hemmaplan</a:t>
            </a:r>
            <a:endParaRPr lang="sv-SE" dirty="0"/>
          </a:p>
        </p:txBody>
      </p:sp>
      <p:pic>
        <p:nvPicPr>
          <p:cNvPr id="5" name="Picture 2" descr="C:\Users\linen883\AppData\Local\Microsoft\Windows\Temporary Internet Files\Content.IE5\8RT80PW1\Roa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32" y="2083025"/>
            <a:ext cx="7483910" cy="47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ave 6"/>
          <p:cNvSpPr/>
          <p:nvPr/>
        </p:nvSpPr>
        <p:spPr>
          <a:xfrm rot="21375090">
            <a:off x="3210781" y="1490342"/>
            <a:ext cx="2047621" cy="631847"/>
          </a:xfrm>
          <a:prstGeom prst="wave">
            <a:avLst>
              <a:gd name="adj1" fmla="val 12500"/>
              <a:gd name="adj2" fmla="val -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sv-SE" b="1" dirty="0" smtClean="0"/>
              <a:t>MÅL: PRODUKTION</a:t>
            </a:r>
            <a:endParaRPr lang="sv-SE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276866" y="1443921"/>
            <a:ext cx="0" cy="138995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94307" y="1549740"/>
            <a:ext cx="0" cy="1284139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114298" y="5223367"/>
            <a:ext cx="916068" cy="1612994"/>
            <a:chOff x="3114298" y="5223367"/>
            <a:chExt cx="916068" cy="161299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562060" y="5761538"/>
              <a:ext cx="0" cy="10748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87" name="Picture 3" descr="C:\Users\linen883\AppData\Local\Microsoft\Windows\Temporary Internet Files\Content.IE5\3SXMC2PL\Leomarc-caution-winding-road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98" y="5223367"/>
              <a:ext cx="916068" cy="916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465686" y="3440061"/>
            <a:ext cx="768905" cy="1619510"/>
            <a:chOff x="1492157" y="2262962"/>
            <a:chExt cx="768905" cy="161951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876610" y="2807648"/>
              <a:ext cx="32758" cy="107482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88" name="Picture 4" descr="C:\Users\linen883\AppData\Local\Microsoft\Windows\Temporary Internet Files\Content.IE5\CK7MB4UR\traffic-sign-6609_640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157" y="2262962"/>
              <a:ext cx="768905" cy="686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651396" y="2473913"/>
            <a:ext cx="547384" cy="1056844"/>
            <a:chOff x="4651396" y="2473913"/>
            <a:chExt cx="547384" cy="105684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913253" y="2969648"/>
              <a:ext cx="0" cy="56110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90" name="Picture 6" descr="C:\Users\linen883\AppData\Local\Microsoft\Windows\Temporary Internet Files\Content.IE5\8RT80PW1\Japan_road_sign_209-3.svg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96" y="2473913"/>
              <a:ext cx="547384" cy="547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392275" y="2473913"/>
            <a:ext cx="818910" cy="1527723"/>
            <a:chOff x="3667716" y="3784175"/>
            <a:chExt cx="698398" cy="1439191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016915" y="4148543"/>
              <a:ext cx="0" cy="1074823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89" name="Picture 5" descr="C:\Users\linen883\AppData\Local\Microsoft\Windows\Temporary Internet Files\Content.IE5\XJU18NLB\drive-44422_640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716" y="3784175"/>
              <a:ext cx="698398" cy="61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ight Brace 19"/>
          <p:cNvSpPr/>
          <p:nvPr/>
        </p:nvSpPr>
        <p:spPr>
          <a:xfrm>
            <a:off x="7126153" y="2775860"/>
            <a:ext cx="708903" cy="3201136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0"/>
          <p:cNvSpPr txBox="1"/>
          <p:nvPr/>
        </p:nvSpPr>
        <p:spPr>
          <a:xfrm>
            <a:off x="7962195" y="410755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TEST</a:t>
            </a:r>
            <a:endParaRPr lang="sv-SE" sz="2400" b="1" dirty="0"/>
          </a:p>
        </p:txBody>
      </p:sp>
      <p:pic>
        <p:nvPicPr>
          <p:cNvPr id="16391" name="Picture 7" descr="C:\Users\linen883\AppData\Local\Microsoft\Windows\Temporary Internet Files\Content.IE5\3SXMC2PL\large-stick-man-dancing-33.3-11603[1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28" y="5223366"/>
            <a:ext cx="1289428" cy="15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4092543" y="4249816"/>
            <a:ext cx="117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Skicka </a:t>
            </a:r>
          </a:p>
          <a:p>
            <a:r>
              <a:rPr lang="sv-SE" sz="2400" dirty="0" smtClean="0"/>
              <a:t>in data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5029428" y="2829404"/>
            <a:ext cx="186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Bygg upp</a:t>
            </a:r>
            <a:br>
              <a:rPr lang="sv-SE" sz="2400" dirty="0" smtClean="0"/>
            </a:br>
            <a:r>
              <a:rPr lang="sv-SE" sz="2400" dirty="0" smtClean="0"/>
              <a:t>organisation</a:t>
            </a:r>
            <a:endParaRPr lang="sv-SE" sz="2400" dirty="0"/>
          </a:p>
        </p:txBody>
      </p:sp>
      <p:sp>
        <p:nvSpPr>
          <p:cNvPr id="6" name="textruta 5"/>
          <p:cNvSpPr txBox="1"/>
          <p:nvPr/>
        </p:nvSpPr>
        <p:spPr>
          <a:xfrm>
            <a:off x="93475" y="3089483"/>
            <a:ext cx="1675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/>
              <a:t>Kontrollera</a:t>
            </a:r>
            <a:endParaRPr lang="sv-SE" sz="2400" dirty="0"/>
          </a:p>
          <a:p>
            <a:pPr algn="ctr"/>
            <a:r>
              <a:rPr lang="sv-SE" sz="2400" dirty="0" smtClean="0"/>
              <a:t>data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040204" y="6409207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Anmälan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493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" grpId="0"/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Checklista innan produktion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1550" y="1495424"/>
            <a:ext cx="7964632" cy="3950208"/>
          </a:xfrm>
        </p:spPr>
        <p:txBody>
          <a:bodyPr/>
          <a:lstStyle/>
          <a:p>
            <a:r>
              <a:rPr lang="sv-SE" dirty="0"/>
              <a:t>Rätt organisationsstruktur</a:t>
            </a:r>
          </a:p>
          <a:p>
            <a:r>
              <a:rPr lang="sv-SE" dirty="0" smtClean="0"/>
              <a:t>Skicka </a:t>
            </a:r>
            <a:r>
              <a:rPr lang="sv-SE" dirty="0"/>
              <a:t>in alla planeringar vid strykning- inte bara senaste</a:t>
            </a:r>
          </a:p>
          <a:p>
            <a:r>
              <a:rPr lang="sv-SE" dirty="0" smtClean="0"/>
              <a:t>Rätt variabel i operationsplaneringsprogrammet </a:t>
            </a:r>
            <a:br>
              <a:rPr lang="sv-SE" dirty="0" smtClean="0"/>
            </a:br>
            <a:r>
              <a:rPr lang="sv-SE" dirty="0" smtClean="0"/>
              <a:t>kopplad </a:t>
            </a:r>
            <a:r>
              <a:rPr lang="sv-SE" dirty="0"/>
              <a:t>(</a:t>
            </a:r>
            <a:r>
              <a:rPr lang="sv-SE" dirty="0" err="1"/>
              <a:t>mappad</a:t>
            </a:r>
            <a:r>
              <a:rPr lang="sv-SE" dirty="0" smtClean="0"/>
              <a:t>) till </a:t>
            </a:r>
            <a:r>
              <a:rPr lang="sv-SE" dirty="0"/>
              <a:t>rätt </a:t>
            </a:r>
            <a:r>
              <a:rPr lang="sv-SE" dirty="0" smtClean="0"/>
              <a:t>variabel i SPOR</a:t>
            </a:r>
            <a:endParaRPr lang="sv-SE" dirty="0" smtClean="0">
              <a:solidFill>
                <a:srgbClr val="000000"/>
              </a:solidFill>
            </a:endParaRPr>
          </a:p>
          <a:p>
            <a:r>
              <a:rPr lang="sv-SE" dirty="0" smtClean="0"/>
              <a:t>Rätt värden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sv-SE" dirty="0"/>
              <a:t>Inte </a:t>
            </a:r>
            <a:r>
              <a:rPr lang="sv-SE" dirty="0" smtClean="0">
                <a:solidFill>
                  <a:srgbClr val="000000"/>
                </a:solidFill>
              </a:rPr>
              <a:t>förvalda värden slentrianmässigt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sv-SE" dirty="0" smtClean="0"/>
              <a:t>Kör rapporterna och utvärdera resultaten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sv-SE" dirty="0" smtClean="0"/>
              <a:t>Jämför </a:t>
            </a:r>
            <a:r>
              <a:rPr lang="sv-SE" dirty="0"/>
              <a:t>10 registreringar i SPOR med </a:t>
            </a:r>
            <a:r>
              <a:rPr lang="sv-SE" dirty="0" err="1" smtClean="0"/>
              <a:t>operationsplaneringsprogr</a:t>
            </a:r>
            <a:r>
              <a:rPr lang="sv-SE" dirty="0" smtClean="0"/>
              <a:t>.</a:t>
            </a:r>
            <a:endParaRPr lang="sv-SE" dirty="0"/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sv-SE" dirty="0" smtClean="0"/>
              <a:t>Utnyttja fellistan</a:t>
            </a:r>
          </a:p>
          <a:p>
            <a:pPr>
              <a:spcBef>
                <a:spcPts val="0"/>
              </a:spcBef>
            </a:pPr>
            <a:r>
              <a:rPr lang="sv-SE" dirty="0" smtClean="0"/>
              <a:t>Om </a:t>
            </a:r>
            <a:r>
              <a:rPr lang="sv-SE" dirty="0" err="1" smtClean="0"/>
              <a:t>WebService</a:t>
            </a:r>
            <a:r>
              <a:rPr lang="sv-SE" dirty="0" smtClean="0"/>
              <a:t>, validera certifikat</a:t>
            </a:r>
            <a:br>
              <a:rPr lang="sv-SE" dirty="0" smtClean="0"/>
            </a:b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125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Översikt över kliniker</a:t>
            </a:r>
            <a:endParaRPr lang="sv-SE" dirty="0"/>
          </a:p>
        </p:txBody>
      </p:sp>
      <p:pic>
        <p:nvPicPr>
          <p:cNvPr id="4" name="Picture 2" descr="C:\Users\linen883\AppData\Local\Microsoft\Windows\Temporary Internet Files\Content.Outlook\2AF88RW4\presentation2015\NyDesignDirektEfterUpdate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761"/>
            <a:ext cx="9120392" cy="398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4152" y="1495423"/>
            <a:ext cx="7172013" cy="4614431"/>
          </a:xfrm>
        </p:spPr>
        <p:txBody>
          <a:bodyPr/>
          <a:lstStyle/>
          <a:p>
            <a:r>
              <a:rPr lang="sv-SE" dirty="0" smtClean="0"/>
              <a:t>Nyheter rapporter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sv-SE" dirty="0" smtClean="0"/>
              <a:t>Nya rapporter och nya namn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sv-SE" dirty="0" smtClean="0"/>
              <a:t>Sena strykningar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sv-SE" dirty="0" smtClean="0"/>
              <a:t>Urval på klinik</a:t>
            </a:r>
            <a:endParaRPr lang="sv-SE" dirty="0"/>
          </a:p>
          <a:p>
            <a:r>
              <a:rPr lang="sv-SE" dirty="0"/>
              <a:t>Organisationsstruktur </a:t>
            </a:r>
            <a:endParaRPr lang="sv-SE" dirty="0" smtClean="0"/>
          </a:p>
          <a:p>
            <a:r>
              <a:rPr lang="sv-SE" dirty="0" smtClean="0"/>
              <a:t>Processen </a:t>
            </a:r>
            <a:r>
              <a:rPr lang="sv-SE" dirty="0"/>
              <a:t>på hemmaplan</a:t>
            </a:r>
          </a:p>
          <a:p>
            <a:r>
              <a:rPr lang="sv-SE" dirty="0" smtClean="0"/>
              <a:t>Kliniker i SPOR</a:t>
            </a:r>
          </a:p>
          <a:p>
            <a:pPr lvl="1"/>
            <a:r>
              <a:rPr lang="sv-SE" dirty="0" smtClean="0"/>
              <a:t>Unikt ID vs namn</a:t>
            </a:r>
          </a:p>
          <a:p>
            <a:r>
              <a:rPr lang="sv-SE" dirty="0" smtClean="0"/>
              <a:t>Nytt på gång…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90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67" y="466727"/>
            <a:ext cx="8158383" cy="855662"/>
          </a:xfrm>
        </p:spPr>
        <p:txBody>
          <a:bodyPr/>
          <a:lstStyle/>
          <a:p>
            <a:r>
              <a:rPr lang="sv-SE" dirty="0" smtClean="0"/>
              <a:t>Vilka kliniker har data på vilka sjukhus</a:t>
            </a:r>
            <a:endParaRPr lang="sv-SE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0" y="1597566"/>
            <a:ext cx="90297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Nya kliniker</a:t>
            </a:r>
            <a:endParaRPr lang="sv-SE" dirty="0"/>
          </a:p>
        </p:txBody>
      </p:sp>
      <p:pic>
        <p:nvPicPr>
          <p:cNvPr id="3" name="Picture 9" descr="C:\Users\linen883\AppData\Local\Microsoft\Windows\Temporary Internet Files\Content.Outlook\2AF88RW4\presentation2015\RapportKlinikerNam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" y="1404868"/>
            <a:ext cx="9185471" cy="426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ubbel hakparentes 6"/>
          <p:cNvSpPr/>
          <p:nvPr/>
        </p:nvSpPr>
        <p:spPr>
          <a:xfrm>
            <a:off x="6877774" y="4449699"/>
            <a:ext cx="1447735" cy="678942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07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93" b="22429"/>
          <a:stretch/>
        </p:blipFill>
        <p:spPr bwMode="auto">
          <a:xfrm>
            <a:off x="157286" y="1265490"/>
            <a:ext cx="11630641" cy="52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kan ni namnge</a:t>
            </a:r>
            <a:endParaRPr lang="sv-SE" dirty="0"/>
          </a:p>
        </p:txBody>
      </p:sp>
      <p:pic>
        <p:nvPicPr>
          <p:cNvPr id="3" name="Picture 3" descr="C:\Users\linen883\AppData\Local\Microsoft\Windows\Temporary Internet Files\Content.Outlook\2AF88RW4\presentation2015\NyDesignEditeraNamn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75"/>
          <a:stretch/>
        </p:blipFill>
        <p:spPr bwMode="auto">
          <a:xfrm>
            <a:off x="364337" y="3462282"/>
            <a:ext cx="2740433" cy="6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0" y="3193962"/>
            <a:ext cx="3104770" cy="11462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Ned 4"/>
          <p:cNvSpPr/>
          <p:nvPr/>
        </p:nvSpPr>
        <p:spPr>
          <a:xfrm rot="2250368">
            <a:off x="3993663" y="2660084"/>
            <a:ext cx="273538" cy="851877"/>
          </a:xfrm>
          <a:prstGeom prst="downArrow">
            <a:avLst/>
          </a:prstGeom>
          <a:solidFill>
            <a:srgbClr val="FF0000"/>
          </a:solidFill>
          <a:ln>
            <a:solidFill>
              <a:srgbClr val="399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icture 4" descr="C:\Users\linen883\AppData\Local\Microsoft\Windows\Temporary Internet Files\Content.Outlook\2AF88RW4\presentation2015\NyDesignEditeraNam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04" y="2069308"/>
            <a:ext cx="6456791" cy="27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906311" y="5166278"/>
            <a:ext cx="5323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Ange unika kliniknamn per vårdgivare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958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68" y="552554"/>
            <a:ext cx="7217812" cy="855662"/>
          </a:xfrm>
        </p:spPr>
        <p:txBody>
          <a:bodyPr>
            <a:normAutofit/>
          </a:bodyPr>
          <a:lstStyle/>
          <a:p>
            <a:r>
              <a:rPr lang="sv-SE" dirty="0" smtClean="0"/>
              <a:t>En klinik har </a:t>
            </a:r>
            <a:r>
              <a:rPr lang="sv-SE" u="sng" dirty="0" smtClean="0"/>
              <a:t>ett</a:t>
            </a:r>
            <a:r>
              <a:rPr lang="sv-SE" dirty="0" smtClean="0"/>
              <a:t> ID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969264" y="1772528"/>
            <a:ext cx="7214616" cy="4797084"/>
          </a:xfrm>
        </p:spPr>
        <p:txBody>
          <a:bodyPr/>
          <a:lstStyle/>
          <a:p>
            <a:r>
              <a:rPr lang="sv-SE" sz="2800" b="0" dirty="0" smtClean="0"/>
              <a:t>Unika </a:t>
            </a:r>
            <a:r>
              <a:rPr lang="sv-SE" sz="2800" b="0" dirty="0" err="1"/>
              <a:t>klinikid</a:t>
            </a:r>
            <a:r>
              <a:rPr lang="sv-SE" sz="2800" b="0" dirty="0"/>
              <a:t> inom </a:t>
            </a:r>
            <a:r>
              <a:rPr lang="sv-SE" sz="2800" b="0" dirty="0" smtClean="0"/>
              <a:t>vårdgivare</a:t>
            </a:r>
          </a:p>
          <a:p>
            <a:endParaRPr lang="sv-SE" sz="2800" b="0" dirty="0"/>
          </a:p>
          <a:p>
            <a:endParaRPr lang="sv-SE" sz="2800" b="0" dirty="0" smtClean="0"/>
          </a:p>
          <a:p>
            <a:endParaRPr lang="sv-SE" sz="2800" b="0" dirty="0"/>
          </a:p>
          <a:p>
            <a:endParaRPr lang="sv-SE" sz="2800" b="0" dirty="0" smtClean="0"/>
          </a:p>
          <a:p>
            <a:endParaRPr lang="sv-SE" sz="2800" b="0" dirty="0"/>
          </a:p>
          <a:p>
            <a:endParaRPr lang="sv-SE" sz="2800" b="0" dirty="0" smtClean="0"/>
          </a:p>
          <a:p>
            <a:endParaRPr lang="sv-SE" sz="2800" b="0" dirty="0"/>
          </a:p>
          <a:p>
            <a:endParaRPr lang="sv-SE" sz="2800" b="0" dirty="0" smtClean="0"/>
          </a:p>
          <a:p>
            <a:r>
              <a:rPr lang="sv-SE" b="0" dirty="0" smtClean="0"/>
              <a:t>Klinikid </a:t>
            </a:r>
            <a:r>
              <a:rPr lang="sv-SE" b="0" dirty="0"/>
              <a:t>som ”kirurg” kan orsaka problem</a:t>
            </a:r>
          </a:p>
          <a:p>
            <a:endParaRPr lang="sv-SE" b="0" dirty="0"/>
          </a:p>
          <a:p>
            <a:endParaRPr lang="sv-SE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560570"/>
              </p:ext>
            </p:extLst>
          </p:nvPr>
        </p:nvGraphicFramePr>
        <p:xfrm>
          <a:off x="773084" y="2568633"/>
          <a:ext cx="7631084" cy="28041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235535"/>
                <a:gridCol w="1761083"/>
                <a:gridCol w="1797832"/>
                <a:gridCol w="1836634"/>
              </a:tblGrid>
              <a:tr h="685800"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err="1" smtClean="0">
                          <a:solidFill>
                            <a:schemeClr val="bg1"/>
                          </a:solidFill>
                        </a:rPr>
                        <a:t>Mälar</a:t>
                      </a:r>
                      <a:r>
                        <a:rPr lang="sv-SE" sz="2000" dirty="0" smtClean="0">
                          <a:solidFill>
                            <a:schemeClr val="bg1"/>
                          </a:solidFill>
                        </a:rPr>
                        <a:t>-sjukhuset</a:t>
                      </a:r>
                      <a:endParaRPr lang="sv-SE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>
                          <a:solidFill>
                            <a:schemeClr val="bg1"/>
                          </a:solidFill>
                        </a:rPr>
                        <a:t>Kullbergska</a:t>
                      </a:r>
                    </a:p>
                    <a:p>
                      <a:pPr algn="ctr"/>
                      <a:r>
                        <a:rPr lang="sv-SE" sz="2000" dirty="0" smtClean="0">
                          <a:solidFill>
                            <a:schemeClr val="bg1"/>
                          </a:solidFill>
                        </a:rPr>
                        <a:t>sjukhuset</a:t>
                      </a:r>
                      <a:endParaRPr lang="sv-SE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>
                          <a:solidFill>
                            <a:schemeClr val="bg1"/>
                          </a:solidFill>
                        </a:rPr>
                        <a:t>Nyköping</a:t>
                      </a:r>
                    </a:p>
                    <a:p>
                      <a:pPr algn="ctr"/>
                      <a:r>
                        <a:rPr lang="sv-SE" sz="2000" dirty="0" smtClean="0">
                          <a:solidFill>
                            <a:schemeClr val="bg1"/>
                          </a:solidFill>
                        </a:rPr>
                        <a:t>sjukhus</a:t>
                      </a:r>
                      <a:endParaRPr lang="sv-SE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sv-SE" sz="2000" dirty="0" err="1" smtClean="0"/>
                        <a:t>Anestesiklin</a:t>
                      </a:r>
                      <a:r>
                        <a:rPr lang="sv-SE" sz="2000" dirty="0" smtClean="0"/>
                        <a:t>. NS</a:t>
                      </a:r>
                    </a:p>
                    <a:p>
                      <a:r>
                        <a:rPr lang="sv-SE" sz="2000" dirty="0" smtClean="0"/>
                        <a:t>SE123-1</a:t>
                      </a:r>
                      <a:endParaRPr lang="sv-SE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Anestesiklinik</a:t>
                      </a:r>
                    </a:p>
                    <a:p>
                      <a:r>
                        <a:rPr lang="sv-SE" sz="2000" dirty="0" smtClean="0"/>
                        <a:t>SE123-2</a:t>
                      </a:r>
                      <a:endParaRPr lang="sv-SE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Ögon</a:t>
                      </a:r>
                      <a:r>
                        <a:rPr lang="sv-SE" sz="2000" baseline="0" dirty="0" smtClean="0"/>
                        <a:t> </a:t>
                      </a:r>
                      <a:r>
                        <a:rPr lang="sv-SE" sz="2000" dirty="0" smtClean="0"/>
                        <a:t>klinik</a:t>
                      </a:r>
                      <a:br>
                        <a:rPr lang="sv-SE" sz="2000" dirty="0" smtClean="0"/>
                      </a:br>
                      <a:r>
                        <a:rPr lang="sv-SE" sz="2000" dirty="0" smtClean="0"/>
                        <a:t>SE123-3</a:t>
                      </a:r>
                      <a:endParaRPr lang="sv-SE" sz="2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682523" y="4296923"/>
            <a:ext cx="2136386" cy="0"/>
          </a:xfrm>
          <a:prstGeom prst="line">
            <a:avLst/>
          </a:prstGeom>
          <a:ln w="762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80962" y="3610020"/>
            <a:ext cx="911287" cy="0"/>
          </a:xfrm>
          <a:prstGeom prst="line">
            <a:avLst/>
          </a:prstGeom>
          <a:ln w="76200">
            <a:solidFill>
              <a:srgbClr val="52990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94879" y="5037758"/>
            <a:ext cx="3878279" cy="0"/>
          </a:xfrm>
          <a:prstGeom prst="line">
            <a:avLst/>
          </a:prstGeom>
          <a:ln w="762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3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Riktiga ID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9264" y="1670858"/>
            <a:ext cx="7214616" cy="3778966"/>
          </a:xfrm>
        </p:spPr>
        <p:txBody>
          <a:bodyPr/>
          <a:lstStyle/>
          <a:p>
            <a:r>
              <a:rPr lang="sv-SE" b="0" dirty="0"/>
              <a:t>Exempel: 	</a:t>
            </a:r>
            <a:r>
              <a:rPr lang="sv-SE" b="0" dirty="0" smtClean="0"/>
              <a:t>Mitt </a:t>
            </a:r>
            <a:r>
              <a:rPr lang="sv-SE" b="0" dirty="0" smtClean="0"/>
              <a:t>namn är </a:t>
            </a:r>
            <a:r>
              <a:rPr lang="sv-SE" b="0" dirty="0"/>
              <a:t>Joel</a:t>
            </a:r>
          </a:p>
          <a:p>
            <a:r>
              <a:rPr lang="sv-SE" b="0" dirty="0" smtClean="0"/>
              <a:t>	</a:t>
            </a:r>
            <a:r>
              <a:rPr lang="sv-SE" b="0" dirty="0" smtClean="0"/>
              <a:t>	Mitt </a:t>
            </a:r>
            <a:r>
              <a:rPr lang="sv-SE" b="0" dirty="0"/>
              <a:t>ID är </a:t>
            </a:r>
            <a:r>
              <a:rPr lang="sv-SE" b="0" dirty="0" smtClean="0"/>
              <a:t>19860617-4321</a:t>
            </a:r>
          </a:p>
          <a:p>
            <a:endParaRPr lang="sv-SE" b="0" dirty="0" smtClean="0"/>
          </a:p>
          <a:p>
            <a:r>
              <a:rPr lang="sv-SE" b="0" dirty="0"/>
              <a:t>	</a:t>
            </a:r>
            <a:r>
              <a:rPr lang="sv-SE" b="0" dirty="0" smtClean="0"/>
              <a:t>	Det </a:t>
            </a:r>
            <a:r>
              <a:rPr lang="sv-SE" b="0" dirty="0" smtClean="0"/>
              <a:t>är personnumret som är den 		unika nyckeln i system</a:t>
            </a:r>
            <a:endParaRPr lang="sv-SE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b="0" dirty="0" smtClean="0"/>
          </a:p>
          <a:p>
            <a:r>
              <a:rPr lang="sv-SE" b="0" dirty="0" smtClean="0"/>
              <a:t>Motsvarande för kliniker är HSAID </a:t>
            </a:r>
            <a:r>
              <a:rPr lang="sv-SE" b="0" dirty="0"/>
              <a:t>eller </a:t>
            </a:r>
            <a:r>
              <a:rPr lang="sv-SE" b="0" dirty="0" smtClean="0"/>
              <a:t>dylikt</a:t>
            </a:r>
          </a:p>
          <a:p>
            <a:endParaRPr lang="sv-SE" b="0" dirty="0"/>
          </a:p>
          <a:p>
            <a:r>
              <a:rPr lang="sv-SE" b="0" dirty="0" smtClean="0"/>
              <a:t>Bokstäver som å</a:t>
            </a:r>
            <a:r>
              <a:rPr lang="sv-SE" b="0" dirty="0"/>
              <a:t>, ä och </a:t>
            </a:r>
            <a:r>
              <a:rPr lang="sv-SE" b="0" dirty="0" smtClean="0"/>
              <a:t>ö bör undvikas</a:t>
            </a:r>
            <a:endParaRPr lang="sv-SE" b="0" dirty="0"/>
          </a:p>
          <a:p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24153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Rapporttoppen senaste månaden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Mest använda	1. Antibiotikaprofylax</a:t>
            </a:r>
            <a:br>
              <a:rPr lang="sv-SE" dirty="0" smtClean="0"/>
            </a:br>
            <a:r>
              <a:rPr lang="sv-SE" dirty="0" smtClean="0"/>
              <a:t>			2. Funktionsbedömning ASA</a:t>
            </a:r>
            <a:br>
              <a:rPr lang="sv-SE" dirty="0" smtClean="0"/>
            </a:br>
            <a:r>
              <a:rPr lang="sv-SE" dirty="0" smtClean="0"/>
              <a:t>			3. Mortalitet 20 i topp</a:t>
            </a:r>
            <a:br>
              <a:rPr lang="sv-SE" dirty="0" smtClean="0"/>
            </a:br>
            <a:r>
              <a:rPr lang="sv-SE" dirty="0" smtClean="0"/>
              <a:t>			4. WHO checklista</a:t>
            </a:r>
            <a:br>
              <a:rPr lang="sv-SE" dirty="0" smtClean="0"/>
            </a:br>
            <a:r>
              <a:rPr lang="sv-SE" dirty="0" smtClean="0"/>
              <a:t>			5. Avvikelser och komplikationer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Snabbast att köra		Mortalitet 20 i topp</a:t>
            </a:r>
          </a:p>
          <a:p>
            <a:pPr marL="0" indent="0">
              <a:buNone/>
            </a:pPr>
            <a:r>
              <a:rPr lang="sv-SE" dirty="0" smtClean="0"/>
              <a:t>Långsammaste		Processdata</a:t>
            </a:r>
          </a:p>
          <a:p>
            <a:pPr marL="0" indent="0">
              <a:buNone/>
            </a:pPr>
            <a:r>
              <a:rPr lang="sv-SE" dirty="0" smtClean="0"/>
              <a:t>Aktivast vårdgivare		Sörmland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22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Nytt på gång…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1550" y="1654233"/>
            <a:ext cx="7214616" cy="442300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sv-SE" dirty="0"/>
              <a:t>Sverigekartan på hemsidan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sv-SE" dirty="0" smtClean="0"/>
              <a:t>Ny kliniköversiktsida i produktion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 smtClean="0"/>
              <a:t>Nya rapporter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sv-SE" dirty="0" err="1" smtClean="0"/>
              <a:t>Postop</a:t>
            </a:r>
            <a:r>
              <a:rPr lang="sv-SE" dirty="0" smtClean="0"/>
              <a:t> avvikelser och komplikationer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sv-SE" dirty="0" smtClean="0"/>
              <a:t>Sena strykningar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sv-SE" dirty="0" smtClean="0"/>
              <a:t>Gårdagens utfall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dirty="0" smtClean="0"/>
              <a:t>SPOR 3.0 </a:t>
            </a:r>
          </a:p>
          <a:p>
            <a:pPr lvl="1">
              <a:spcBef>
                <a:spcPts val="600"/>
              </a:spcBef>
            </a:pPr>
            <a:r>
              <a:rPr lang="sv-SE" dirty="0" smtClean="0"/>
              <a:t>strykningar per klinik i rapporter</a:t>
            </a:r>
          </a:p>
          <a:p>
            <a:pPr lvl="1">
              <a:spcBef>
                <a:spcPts val="600"/>
              </a:spcBef>
            </a:pPr>
            <a:r>
              <a:rPr lang="sv-SE" dirty="0" smtClean="0"/>
              <a:t>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90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4050" y="1438099"/>
            <a:ext cx="4199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60B30D"/>
                </a:solidFill>
              </a:rPr>
              <a:t>Tack för er uppmärksamhet</a:t>
            </a:r>
            <a:endParaRPr lang="sv-SE" sz="2400" b="1" dirty="0">
              <a:solidFill>
                <a:srgbClr val="60B3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Enheter i produktion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07" y="1322389"/>
            <a:ext cx="8381707" cy="54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 idx="4294967295"/>
          </p:nvPr>
        </p:nvSpPr>
        <p:spPr>
          <a:xfrm>
            <a:off x="1925638" y="466725"/>
            <a:ext cx="7218362" cy="855663"/>
          </a:xfrm>
        </p:spPr>
        <p:txBody>
          <a:bodyPr/>
          <a:lstStyle/>
          <a:p>
            <a:r>
              <a:rPr lang="sv-SE" dirty="0" err="1" smtClean="0"/>
              <a:t>Inklutionsläget</a:t>
            </a:r>
            <a:r>
              <a:rPr lang="sv-SE" dirty="0" smtClean="0"/>
              <a:t> idag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53" y="0"/>
            <a:ext cx="6439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4536" y="1880984"/>
            <a:ext cx="3219792" cy="354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/>
          <p:cNvSpPr txBox="1"/>
          <p:nvPr/>
        </p:nvSpPr>
        <p:spPr>
          <a:xfrm>
            <a:off x="4122156" y="463068"/>
            <a:ext cx="3219792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dirty="0" smtClean="0"/>
              <a:t>Ifyllnadsgrad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Akutprioritering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Antibiotikaprofylax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Avvikelser och komplikationer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Funktionsbedömning ASA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Höftfraktur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Mortalitet 20 i topp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Mortalitet ASA och ålder</a:t>
            </a:r>
          </a:p>
          <a:p>
            <a:pPr>
              <a:spcBef>
                <a:spcPts val="600"/>
              </a:spcBef>
            </a:pPr>
            <a:r>
              <a:rPr lang="sv-SE" dirty="0" smtClean="0"/>
              <a:t>Mortalitet ingreppsspecifik</a:t>
            </a:r>
          </a:p>
          <a:p>
            <a:pPr>
              <a:spcBef>
                <a:spcPts val="600"/>
              </a:spcBef>
            </a:pPr>
            <a:r>
              <a:rPr lang="sv-SE" dirty="0"/>
              <a:t>Ombokningar och strykningar</a:t>
            </a:r>
          </a:p>
          <a:p>
            <a:pPr>
              <a:spcBef>
                <a:spcPts val="600"/>
              </a:spcBef>
            </a:pPr>
            <a:r>
              <a:rPr lang="sv-SE" dirty="0"/>
              <a:t>Postoperativ smärta</a:t>
            </a:r>
          </a:p>
          <a:p>
            <a:pPr>
              <a:spcBef>
                <a:spcPts val="600"/>
              </a:spcBef>
            </a:pPr>
            <a:r>
              <a:rPr lang="sv-SE" dirty="0"/>
              <a:t>Postoperativt illamående</a:t>
            </a:r>
          </a:p>
          <a:p>
            <a:pPr>
              <a:spcBef>
                <a:spcPts val="600"/>
              </a:spcBef>
            </a:pPr>
            <a:r>
              <a:rPr lang="sv-SE" dirty="0"/>
              <a:t>Processdata</a:t>
            </a:r>
          </a:p>
          <a:p>
            <a:pPr>
              <a:spcBef>
                <a:spcPts val="600"/>
              </a:spcBef>
            </a:pPr>
            <a:r>
              <a:rPr lang="sv-SE" dirty="0"/>
              <a:t>Processdata vecka</a:t>
            </a:r>
          </a:p>
          <a:p>
            <a:pPr>
              <a:spcBef>
                <a:spcPts val="600"/>
              </a:spcBef>
            </a:pPr>
            <a:r>
              <a:rPr lang="sv-SE" dirty="0"/>
              <a:t>Vanligaste operationerna</a:t>
            </a:r>
          </a:p>
          <a:p>
            <a:pPr>
              <a:spcBef>
                <a:spcPts val="600"/>
              </a:spcBef>
            </a:pPr>
            <a:r>
              <a:rPr lang="sv-SE" dirty="0"/>
              <a:t>WHO checklista</a:t>
            </a:r>
          </a:p>
          <a:p>
            <a:pPr>
              <a:spcBef>
                <a:spcPts val="600"/>
              </a:spcBef>
            </a:pPr>
            <a:r>
              <a:rPr lang="sv-SE" dirty="0"/>
              <a:t>Ålder och </a:t>
            </a:r>
            <a:r>
              <a:rPr lang="sv-SE" dirty="0" smtClean="0"/>
              <a:t>operationsfrekvens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4114536" y="5393804"/>
            <a:ext cx="3219792" cy="354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114536" y="2924924"/>
            <a:ext cx="3219792" cy="354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114536" y="1177172"/>
            <a:ext cx="3219792" cy="3543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Nya rapporter</a:t>
            </a:r>
            <a:endParaRPr lang="sv-S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19909" y="802257"/>
            <a:ext cx="3314419" cy="86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2888" y="927122"/>
            <a:ext cx="4948388" cy="2248341"/>
            <a:chOff x="612691" y="337302"/>
            <a:chExt cx="8310972" cy="35210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7" t="23733" r="1033" b="43678"/>
            <a:stretch/>
          </p:blipFill>
          <p:spPr bwMode="auto">
            <a:xfrm>
              <a:off x="612691" y="1645249"/>
              <a:ext cx="8310972" cy="221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462182" y="337302"/>
              <a:ext cx="474452" cy="170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" name="Rectangle 3"/>
          <p:cNvSpPr/>
          <p:nvPr/>
        </p:nvSpPr>
        <p:spPr>
          <a:xfrm>
            <a:off x="1462182" y="5055084"/>
            <a:ext cx="474452" cy="15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Antibiotikaprofylax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9264" y="1499616"/>
            <a:ext cx="3353354" cy="3950208"/>
          </a:xfrm>
        </p:spPr>
        <p:txBody>
          <a:bodyPr/>
          <a:lstStyle/>
          <a:p>
            <a:endParaRPr lang="sv-SE" sz="2400" b="0" dirty="0" smtClean="0"/>
          </a:p>
          <a:p>
            <a:r>
              <a:rPr lang="sv-SE" sz="2400" b="0" dirty="0" smtClean="0"/>
              <a:t>Andel operationer där antibiotikaprofylax fyllts i</a:t>
            </a:r>
          </a:p>
          <a:p>
            <a:endParaRPr lang="sv-SE" sz="2400" b="0" dirty="0"/>
          </a:p>
          <a:p>
            <a:endParaRPr lang="sv-SE" sz="2400" b="0" dirty="0" smtClean="0"/>
          </a:p>
          <a:p>
            <a:r>
              <a:rPr lang="sv-SE" sz="2400" b="0" dirty="0" smtClean="0"/>
              <a:t>Andel operationer där antibiotikaprofylax ordinerats</a:t>
            </a:r>
          </a:p>
          <a:p>
            <a:endParaRPr lang="sv-SE" sz="2400" b="0" dirty="0" smtClean="0"/>
          </a:p>
          <a:p>
            <a:endParaRPr lang="sv-SE" sz="2400" b="0" dirty="0" smtClean="0"/>
          </a:p>
          <a:p>
            <a:r>
              <a:rPr lang="sv-SE" sz="2400" b="0" dirty="0" smtClean="0"/>
              <a:t>Andel operationer där </a:t>
            </a:r>
            <a:r>
              <a:rPr lang="sv-SE" sz="2400" b="0" dirty="0" smtClean="0"/>
              <a:t>antibiotikaprofylax </a:t>
            </a:r>
            <a:r>
              <a:rPr lang="sv-SE" sz="2400" b="0" dirty="0" smtClean="0"/>
              <a:t>påbörjats </a:t>
            </a:r>
            <a:endParaRPr lang="sv-SE" sz="2400" b="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13924" r="9439" b="39414"/>
          <a:stretch/>
        </p:blipFill>
        <p:spPr bwMode="auto">
          <a:xfrm>
            <a:off x="4623984" y="4813230"/>
            <a:ext cx="4515489" cy="18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 b="40342"/>
          <a:stretch/>
        </p:blipFill>
        <p:spPr bwMode="auto">
          <a:xfrm>
            <a:off x="4435267" y="3094192"/>
            <a:ext cx="4795548" cy="189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88" y="5036089"/>
            <a:ext cx="3308658" cy="2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70" y="1530889"/>
            <a:ext cx="3308658" cy="2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2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2182" y="5055084"/>
            <a:ext cx="474452" cy="15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Funktionsbedömning ASA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9264" y="1499616"/>
            <a:ext cx="3353354" cy="3950208"/>
          </a:xfrm>
        </p:spPr>
        <p:txBody>
          <a:bodyPr/>
          <a:lstStyle/>
          <a:p>
            <a:endParaRPr lang="sv-SE" sz="2400" b="0" dirty="0" smtClean="0"/>
          </a:p>
          <a:p>
            <a:r>
              <a:rPr lang="sv-SE" sz="2400" b="0" dirty="0" smtClean="0"/>
              <a:t>Beskrivning ASA-klasser</a:t>
            </a:r>
          </a:p>
          <a:p>
            <a:endParaRPr lang="sv-SE" sz="2400" b="0" dirty="0"/>
          </a:p>
          <a:p>
            <a:endParaRPr lang="sv-SE" sz="2400" b="0" dirty="0" smtClean="0"/>
          </a:p>
          <a:p>
            <a:r>
              <a:rPr lang="sv-SE" sz="2400" b="0" dirty="0" smtClean="0"/>
              <a:t>Andel operationer där funktionsbedömning ASA fyllts i </a:t>
            </a:r>
          </a:p>
          <a:p>
            <a:endParaRPr lang="sv-SE" sz="2400" b="0" dirty="0" smtClean="0"/>
          </a:p>
          <a:p>
            <a:endParaRPr lang="sv-SE" sz="2400" b="0" dirty="0" smtClean="0"/>
          </a:p>
          <a:p>
            <a:r>
              <a:rPr lang="sv-SE" sz="2400" b="0" dirty="0" smtClean="0"/>
              <a:t>Andel operationer med de olika ASA-klasserna</a:t>
            </a:r>
            <a:endParaRPr lang="sv-SE" sz="2400" b="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2" r="16723"/>
          <a:stretch/>
        </p:blipFill>
        <p:spPr bwMode="auto">
          <a:xfrm>
            <a:off x="4574066" y="1429633"/>
            <a:ext cx="5038016" cy="14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b="43565"/>
          <a:stretch/>
        </p:blipFill>
        <p:spPr bwMode="auto">
          <a:xfrm>
            <a:off x="4513847" y="4755698"/>
            <a:ext cx="4680031" cy="199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8" t="12571" r="7423" b="38384"/>
          <a:stretch/>
        </p:blipFill>
        <p:spPr bwMode="auto">
          <a:xfrm>
            <a:off x="4745399" y="2789622"/>
            <a:ext cx="4006642" cy="202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2182" y="5055084"/>
            <a:ext cx="474452" cy="15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Mortalitet ASA och ålder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9264" y="1499616"/>
            <a:ext cx="2538707" cy="3950208"/>
          </a:xfrm>
        </p:spPr>
        <p:txBody>
          <a:bodyPr/>
          <a:lstStyle/>
          <a:p>
            <a:endParaRPr lang="sv-SE" sz="2400" b="0" dirty="0" smtClean="0"/>
          </a:p>
          <a:p>
            <a:r>
              <a:rPr lang="sv-SE" sz="2400" b="0" dirty="0" smtClean="0"/>
              <a:t>Mortalitet per ASA-klass</a:t>
            </a:r>
          </a:p>
          <a:p>
            <a:endParaRPr lang="sv-SE" sz="2400" b="0" dirty="0"/>
          </a:p>
          <a:p>
            <a:endParaRPr lang="sv-SE" sz="2400" b="0" dirty="0" smtClean="0"/>
          </a:p>
          <a:p>
            <a:endParaRPr lang="sv-SE" sz="2400" b="0" dirty="0" smtClean="0"/>
          </a:p>
          <a:p>
            <a:endParaRPr lang="sv-SE" sz="2400" b="0" dirty="0"/>
          </a:p>
          <a:p>
            <a:r>
              <a:rPr lang="sv-SE" sz="2400" b="0" dirty="0" smtClean="0"/>
              <a:t>Mortalitet per åldersgrupp</a:t>
            </a:r>
          </a:p>
          <a:p>
            <a:endParaRPr lang="sv-SE" sz="2400" b="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9" b="2877"/>
          <a:stretch/>
        </p:blipFill>
        <p:spPr bwMode="auto">
          <a:xfrm>
            <a:off x="3025833" y="1579416"/>
            <a:ext cx="5990831" cy="21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57" y="3882019"/>
            <a:ext cx="5634999" cy="211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2182" y="5055084"/>
            <a:ext cx="474452" cy="15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Vanligaste operationerna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9264" y="1499616"/>
            <a:ext cx="2538707" cy="3950208"/>
          </a:xfrm>
        </p:spPr>
        <p:txBody>
          <a:bodyPr/>
          <a:lstStyle/>
          <a:p>
            <a:endParaRPr lang="sv-SE" sz="2400" b="0" dirty="0" smtClean="0"/>
          </a:p>
          <a:p>
            <a:r>
              <a:rPr lang="sv-SE" sz="2400" b="0" dirty="0" smtClean="0"/>
              <a:t>Andel av total operationstid</a:t>
            </a:r>
          </a:p>
          <a:p>
            <a:endParaRPr lang="sv-SE" sz="2400" b="0" dirty="0"/>
          </a:p>
          <a:p>
            <a:endParaRPr lang="sv-SE" sz="2400" b="0" dirty="0" smtClean="0"/>
          </a:p>
          <a:p>
            <a:endParaRPr lang="sv-SE" sz="2400" b="0" dirty="0" smtClean="0"/>
          </a:p>
          <a:p>
            <a:endParaRPr lang="sv-SE" sz="2400" b="0" dirty="0"/>
          </a:p>
          <a:p>
            <a:r>
              <a:rPr lang="sv-SE" sz="2400" b="0" dirty="0" smtClean="0"/>
              <a:t>Andel av </a:t>
            </a:r>
            <a:br>
              <a:rPr lang="sv-SE" sz="2400" b="0" dirty="0" smtClean="0"/>
            </a:br>
            <a:r>
              <a:rPr lang="sv-SE" sz="2400" b="0" dirty="0" smtClean="0"/>
              <a:t>totala antalet operationer</a:t>
            </a:r>
          </a:p>
          <a:p>
            <a:endParaRPr lang="sv-SE" sz="2400" b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5" b="7114"/>
          <a:stretch/>
        </p:blipFill>
        <p:spPr bwMode="auto">
          <a:xfrm>
            <a:off x="3690532" y="1251216"/>
            <a:ext cx="4954704" cy="280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6787"/>
          <a:stretch/>
        </p:blipFill>
        <p:spPr bwMode="auto">
          <a:xfrm>
            <a:off x="3602992" y="3992046"/>
            <a:ext cx="4978565" cy="286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2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UCR Theme">
  <a:themeElements>
    <a:clrScheme name="UCR Färgtema – v2">
      <a:dk1>
        <a:sysClr val="windowText" lastClr="000000"/>
      </a:dk1>
      <a:lt1>
        <a:sysClr val="window" lastClr="FFFFFF"/>
      </a:lt1>
      <a:dk2>
        <a:srgbClr val="6D6E71"/>
      </a:dk2>
      <a:lt2>
        <a:srgbClr val="4F9935"/>
      </a:lt2>
      <a:accent1>
        <a:srgbClr val="4F9935"/>
      </a:accent1>
      <a:accent2>
        <a:srgbClr val="3994AE"/>
      </a:accent2>
      <a:accent3>
        <a:srgbClr val="ED7D31"/>
      </a:accent3>
      <a:accent4>
        <a:srgbClr val="5B2371"/>
      </a:accent4>
      <a:accent5>
        <a:srgbClr val="295F91"/>
      </a:accent5>
      <a:accent6>
        <a:srgbClr val="676767"/>
      </a:accent6>
      <a:hlink>
        <a:srgbClr val="3994AE"/>
      </a:hlink>
      <a:folHlink>
        <a:srgbClr val="295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crStandardDokument" ma:contentTypeID="0x010100226EBCDD6B1CB04EB803EE1EF45A9F02020055DFCA5B620B464892AE6B76836C8C4C" ma:contentTypeVersion="1" ma:contentTypeDescription="Innehållstyp som används i alla dokumentbibliotek." ma:contentTypeScope="" ma:versionID="6d88925209c6a031c9e2a910dfa615da">
  <xsd:schema xmlns:xsd="http://www.w3.org/2001/XMLSchema" xmlns:p="http://schemas.microsoft.com/office/2006/metadata/properties" targetNamespace="http://schemas.microsoft.com/office/2006/metadata/properties" ma:root="true" ma:fieldsID="9529d3d25803b2f6a795432bb1309c8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FDDE042-7F9C-4D58-AF67-E2364DEE23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E083213-387A-4EAE-8CC4-057101D50B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A0E3F7-8FFD-4F45-A5E5-8E1ECFF6184A}">
  <ds:schemaRefs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UCR_PowerPoint</Template>
  <TotalTime>7289</TotalTime>
  <Words>560</Words>
  <Application>Microsoft Office PowerPoint</Application>
  <PresentationFormat>On-screen Show (4:3)</PresentationFormat>
  <Paragraphs>288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UCR Theme</vt:lpstr>
      <vt:lpstr>SPOR användarmöte</vt:lpstr>
      <vt:lpstr>Agenda</vt:lpstr>
      <vt:lpstr>Enheter i produktion</vt:lpstr>
      <vt:lpstr>Inklutionsläget idag</vt:lpstr>
      <vt:lpstr>Nya rapporter</vt:lpstr>
      <vt:lpstr>Antibiotikaprofylax</vt:lpstr>
      <vt:lpstr>Funktionsbedömning ASA</vt:lpstr>
      <vt:lpstr>Mortalitet ASA och ålder</vt:lpstr>
      <vt:lpstr>Vanligaste operationerna</vt:lpstr>
      <vt:lpstr>Nya namn</vt:lpstr>
      <vt:lpstr>Sena strykningar data (oktober 2015)</vt:lpstr>
      <vt:lpstr>Medel och median i rapporter</vt:lpstr>
      <vt:lpstr>Urval i rapporter</vt:lpstr>
      <vt:lpstr>Urval på kliniker i rapporter</vt:lpstr>
      <vt:lpstr>Se data i rapporter per sjukhus och klinik</vt:lpstr>
      <vt:lpstr>Organisationsstruktur</vt:lpstr>
      <vt:lpstr>Processen på hemmaplan</vt:lpstr>
      <vt:lpstr>Checklista innan produktion</vt:lpstr>
      <vt:lpstr>Översikt över kliniker</vt:lpstr>
      <vt:lpstr>Vilka kliniker har data på vilka sjukhus</vt:lpstr>
      <vt:lpstr>Nya kliniker</vt:lpstr>
      <vt:lpstr>Så kan ni namnge</vt:lpstr>
      <vt:lpstr>PowerPoint Presentation</vt:lpstr>
      <vt:lpstr>En klinik har ett ID</vt:lpstr>
      <vt:lpstr>Riktiga ID</vt:lpstr>
      <vt:lpstr>Rapporttoppen senaste månaden</vt:lpstr>
      <vt:lpstr>Nytt på gång…</vt:lpstr>
      <vt:lpstr>PowerPoint Presentation</vt:lpstr>
    </vt:vector>
  </TitlesOfParts>
  <Company>Uppsala universitet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Camilla Brodén</dc:creator>
  <cp:lastModifiedBy>Linda Engblom</cp:lastModifiedBy>
  <cp:revision>97</cp:revision>
  <cp:lastPrinted>2015-02-03T13:20:55Z</cp:lastPrinted>
  <dcterms:created xsi:type="dcterms:W3CDTF">2015-01-09T10:25:29Z</dcterms:created>
  <dcterms:modified xsi:type="dcterms:W3CDTF">2015-11-12T14:43:21Z</dcterms:modified>
</cp:coreProperties>
</file>